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72" r:id="rId3"/>
    <p:sldId id="258" r:id="rId4"/>
    <p:sldId id="259" r:id="rId5"/>
    <p:sldId id="274" r:id="rId6"/>
    <p:sldId id="260" r:id="rId7"/>
    <p:sldId id="271" r:id="rId8"/>
    <p:sldId id="262" r:id="rId9"/>
    <p:sldId id="263" r:id="rId10"/>
    <p:sldId id="264" r:id="rId1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ustafa kılınçarslan" initials="mk" lastIdx="1" clrIdx="0">
    <p:extLst>
      <p:ext uri="{19B8F6BF-5375-455C-9EA6-DF929625EA0E}">
        <p15:presenceInfo xmlns:p15="http://schemas.microsoft.com/office/powerpoint/2012/main" userId="13481a460c8216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29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F26D37-DD7A-40D5-89DF-67940511342D}" type="datetimeFigureOut">
              <a:rPr lang="tr-TR" smtClean="0"/>
              <a:t>12.05.2022</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EA7E71-44BA-4846-A524-8D16295D6BBA}" type="slidenum">
              <a:rPr lang="tr-TR" smtClean="0"/>
              <a:t>‹#›</a:t>
            </a:fld>
            <a:endParaRPr lang="tr-TR"/>
          </a:p>
        </p:txBody>
      </p:sp>
    </p:spTree>
    <p:extLst>
      <p:ext uri="{BB962C8B-B14F-4D97-AF65-F5344CB8AC3E}">
        <p14:creationId xmlns:p14="http://schemas.microsoft.com/office/powerpoint/2010/main" val="17776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a:xfrm>
            <a:off x="685800" y="1143000"/>
            <a:ext cx="5486400" cy="3086100"/>
          </a:xfrm>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82EA7E71-44BA-4846-A524-8D16295D6BBA}" type="slidenum">
              <a:rPr lang="tr-TR" smtClean="0"/>
              <a:t>1</a:t>
            </a:fld>
            <a:endParaRPr lang="tr-TR"/>
          </a:p>
        </p:txBody>
      </p:sp>
    </p:spTree>
    <p:extLst>
      <p:ext uri="{BB962C8B-B14F-4D97-AF65-F5344CB8AC3E}">
        <p14:creationId xmlns:p14="http://schemas.microsoft.com/office/powerpoint/2010/main" val="2940068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82EA7E71-44BA-4846-A524-8D16295D6BBA}" type="slidenum">
              <a:rPr lang="tr-TR" smtClean="0"/>
              <a:t>2</a:t>
            </a:fld>
            <a:endParaRPr lang="tr-TR"/>
          </a:p>
        </p:txBody>
      </p:sp>
    </p:spTree>
    <p:extLst>
      <p:ext uri="{BB962C8B-B14F-4D97-AF65-F5344CB8AC3E}">
        <p14:creationId xmlns:p14="http://schemas.microsoft.com/office/powerpoint/2010/main" val="3671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82EA7E71-44BA-4846-A524-8D16295D6BBA}" type="slidenum">
              <a:rPr lang="tr-TR" smtClean="0"/>
              <a:t>4</a:t>
            </a:fld>
            <a:endParaRPr lang="tr-TR"/>
          </a:p>
        </p:txBody>
      </p:sp>
    </p:spTree>
    <p:extLst>
      <p:ext uri="{BB962C8B-B14F-4D97-AF65-F5344CB8AC3E}">
        <p14:creationId xmlns:p14="http://schemas.microsoft.com/office/powerpoint/2010/main" val="2701960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82EA7E71-44BA-4846-A524-8D16295D6BBA}" type="slidenum">
              <a:rPr lang="tr-TR" smtClean="0"/>
              <a:t>5</a:t>
            </a:fld>
            <a:endParaRPr lang="tr-TR"/>
          </a:p>
        </p:txBody>
      </p:sp>
    </p:spTree>
    <p:extLst>
      <p:ext uri="{BB962C8B-B14F-4D97-AF65-F5344CB8AC3E}">
        <p14:creationId xmlns:p14="http://schemas.microsoft.com/office/powerpoint/2010/main" val="175887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82EA7E71-44BA-4846-A524-8D16295D6BBA}" type="slidenum">
              <a:rPr lang="tr-TR" smtClean="0"/>
              <a:t>9</a:t>
            </a:fld>
            <a:endParaRPr lang="tr-TR"/>
          </a:p>
        </p:txBody>
      </p:sp>
    </p:spTree>
    <p:extLst>
      <p:ext uri="{BB962C8B-B14F-4D97-AF65-F5344CB8AC3E}">
        <p14:creationId xmlns:p14="http://schemas.microsoft.com/office/powerpoint/2010/main" val="3335244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82E547-368F-E4DB-1758-993699AD373F}"/>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810760D3-9499-B8D0-CA3C-3BDDF3BA8EE7}"/>
              </a:ext>
            </a:extLst>
          </p:cNvPr>
          <p:cNvSpPr>
            <a:spLocks noGrp="1"/>
          </p:cNvSpPr>
          <p:nvPr>
            <p:ph type="subTitle" idx="1"/>
          </p:nvPr>
        </p:nvSpPr>
        <p:spPr>
          <a:xfrm>
            <a:off x="1524000" y="3602038"/>
            <a:ext cx="9144000" cy="1655762"/>
          </a:xfrm>
        </p:spPr>
        <p:txBody>
          <a:bodyPr/>
          <a:lstStyle>
            <a:lvl1pPr marL="0" indent="0" algn="ctr">
              <a:buNone/>
              <a:defRPr sz="2400"/>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DE615E4-F68E-69E5-0605-3D72AED1340B}"/>
              </a:ext>
            </a:extLst>
          </p:cNvPr>
          <p:cNvSpPr>
            <a:spLocks noGrp="1"/>
          </p:cNvSpPr>
          <p:nvPr>
            <p:ph type="dt" sz="half" idx="10"/>
          </p:nvPr>
        </p:nvSpPr>
        <p:spPr/>
        <p:txBody>
          <a:bodyPr/>
          <a:lstStyle/>
          <a:p>
            <a:fld id="{F1A1E34C-EC8D-4F82-8093-A44B569469B7}" type="datetimeFigureOut">
              <a:rPr lang="tr-TR" smtClean="0"/>
              <a:t>12.05.2022</a:t>
            </a:fld>
            <a:endParaRPr lang="tr-TR"/>
          </a:p>
        </p:txBody>
      </p:sp>
      <p:sp>
        <p:nvSpPr>
          <p:cNvPr id="5" name="Alt Bilgi Yer Tutucusu 4">
            <a:extLst>
              <a:ext uri="{FF2B5EF4-FFF2-40B4-BE49-F238E27FC236}">
                <a16:creationId xmlns:a16="http://schemas.microsoft.com/office/drawing/2014/main" id="{A5F11603-A4B1-3267-127A-DF7D5F454C1E}"/>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F365666D-5310-E700-324F-6CA397348B8C}"/>
              </a:ext>
            </a:extLst>
          </p:cNvPr>
          <p:cNvSpPr>
            <a:spLocks noGrp="1"/>
          </p:cNvSpPr>
          <p:nvPr>
            <p:ph type="sldNum" sz="quarter" idx="12"/>
          </p:nvPr>
        </p:nvSpPr>
        <p:spPr/>
        <p:txBody>
          <a:bodyPr/>
          <a:lstStyle/>
          <a:p>
            <a:fld id="{A46AF34C-5F41-4D6F-ABAB-8009A7C48CC8}" type="slidenum">
              <a:rPr lang="tr-TR" smtClean="0"/>
              <a:t>‹#›</a:t>
            </a:fld>
            <a:endParaRPr lang="tr-TR"/>
          </a:p>
        </p:txBody>
      </p:sp>
    </p:spTree>
    <p:extLst>
      <p:ext uri="{BB962C8B-B14F-4D97-AF65-F5344CB8AC3E}">
        <p14:creationId xmlns:p14="http://schemas.microsoft.com/office/powerpoint/2010/main" val="1053921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7BF3AE2-9918-9A58-375B-146DEB0F094C}"/>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B579E44E-10F3-524A-EEB8-118F97BDC514}"/>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DFDC3173-DD8A-7517-93A6-E6CCE8A19B65}"/>
              </a:ext>
            </a:extLst>
          </p:cNvPr>
          <p:cNvSpPr>
            <a:spLocks noGrp="1"/>
          </p:cNvSpPr>
          <p:nvPr>
            <p:ph type="dt" sz="half" idx="10"/>
          </p:nvPr>
        </p:nvSpPr>
        <p:spPr/>
        <p:txBody>
          <a:bodyPr/>
          <a:lstStyle/>
          <a:p>
            <a:fld id="{F1A1E34C-EC8D-4F82-8093-A44B569469B7}" type="datetimeFigureOut">
              <a:rPr lang="tr-TR" smtClean="0"/>
              <a:t>12.05.2022</a:t>
            </a:fld>
            <a:endParaRPr lang="tr-TR"/>
          </a:p>
        </p:txBody>
      </p:sp>
      <p:sp>
        <p:nvSpPr>
          <p:cNvPr id="5" name="Alt Bilgi Yer Tutucusu 4">
            <a:extLst>
              <a:ext uri="{FF2B5EF4-FFF2-40B4-BE49-F238E27FC236}">
                <a16:creationId xmlns:a16="http://schemas.microsoft.com/office/drawing/2014/main" id="{0E148968-8C72-C868-BFA8-2A5FCEDBC194}"/>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81EE038C-7BE7-26E8-D169-A93F66117F77}"/>
              </a:ext>
            </a:extLst>
          </p:cNvPr>
          <p:cNvSpPr>
            <a:spLocks noGrp="1"/>
          </p:cNvSpPr>
          <p:nvPr>
            <p:ph type="sldNum" sz="quarter" idx="12"/>
          </p:nvPr>
        </p:nvSpPr>
        <p:spPr/>
        <p:txBody>
          <a:bodyPr/>
          <a:lstStyle/>
          <a:p>
            <a:fld id="{A46AF34C-5F41-4D6F-ABAB-8009A7C48CC8}" type="slidenum">
              <a:rPr lang="tr-TR" smtClean="0"/>
              <a:t>‹#›</a:t>
            </a:fld>
            <a:endParaRPr lang="tr-TR"/>
          </a:p>
        </p:txBody>
      </p:sp>
    </p:spTree>
    <p:extLst>
      <p:ext uri="{BB962C8B-B14F-4D97-AF65-F5344CB8AC3E}">
        <p14:creationId xmlns:p14="http://schemas.microsoft.com/office/powerpoint/2010/main" val="12936652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5579EDA5-6CCC-85B9-9F6D-37FDD60837B6}"/>
              </a:ext>
            </a:extLst>
          </p:cNvPr>
          <p:cNvSpPr>
            <a:spLocks noGrp="1"/>
          </p:cNvSpPr>
          <p:nvPr>
            <p:ph type="title" orient="vert"/>
          </p:nvPr>
        </p:nvSpPr>
        <p:spPr>
          <a:xfrm>
            <a:off x="8724902"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EC0E4082-BE47-5DE1-A694-7C2FCA15A963}"/>
              </a:ext>
            </a:extLst>
          </p:cNvPr>
          <p:cNvSpPr>
            <a:spLocks noGrp="1"/>
          </p:cNvSpPr>
          <p:nvPr>
            <p:ph type="body" orient="vert" idx="1"/>
          </p:nvPr>
        </p:nvSpPr>
        <p:spPr>
          <a:xfrm>
            <a:off x="838202"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C590E04-0B81-10EA-B412-9FCE06C0A979}"/>
              </a:ext>
            </a:extLst>
          </p:cNvPr>
          <p:cNvSpPr>
            <a:spLocks noGrp="1"/>
          </p:cNvSpPr>
          <p:nvPr>
            <p:ph type="dt" sz="half" idx="10"/>
          </p:nvPr>
        </p:nvSpPr>
        <p:spPr/>
        <p:txBody>
          <a:bodyPr/>
          <a:lstStyle/>
          <a:p>
            <a:fld id="{F1A1E34C-EC8D-4F82-8093-A44B569469B7}" type="datetimeFigureOut">
              <a:rPr lang="tr-TR" smtClean="0"/>
              <a:t>12.05.2022</a:t>
            </a:fld>
            <a:endParaRPr lang="tr-TR"/>
          </a:p>
        </p:txBody>
      </p:sp>
      <p:sp>
        <p:nvSpPr>
          <p:cNvPr id="5" name="Alt Bilgi Yer Tutucusu 4">
            <a:extLst>
              <a:ext uri="{FF2B5EF4-FFF2-40B4-BE49-F238E27FC236}">
                <a16:creationId xmlns:a16="http://schemas.microsoft.com/office/drawing/2014/main" id="{68030970-B3AA-D821-E1AF-3C0232FE490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C204E576-C337-B668-77FC-44A5A289AB35}"/>
              </a:ext>
            </a:extLst>
          </p:cNvPr>
          <p:cNvSpPr>
            <a:spLocks noGrp="1"/>
          </p:cNvSpPr>
          <p:nvPr>
            <p:ph type="sldNum" sz="quarter" idx="12"/>
          </p:nvPr>
        </p:nvSpPr>
        <p:spPr/>
        <p:txBody>
          <a:bodyPr/>
          <a:lstStyle/>
          <a:p>
            <a:fld id="{A46AF34C-5F41-4D6F-ABAB-8009A7C48CC8}" type="slidenum">
              <a:rPr lang="tr-TR" smtClean="0"/>
              <a:t>‹#›</a:t>
            </a:fld>
            <a:endParaRPr lang="tr-TR"/>
          </a:p>
        </p:txBody>
      </p:sp>
    </p:spTree>
    <p:extLst>
      <p:ext uri="{BB962C8B-B14F-4D97-AF65-F5344CB8AC3E}">
        <p14:creationId xmlns:p14="http://schemas.microsoft.com/office/powerpoint/2010/main" val="3384031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268ED9-D28B-A39C-73BE-F824F44507D6}"/>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D32C11F9-8BE9-A932-E02F-C8C365F0CA7B}"/>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33082E7C-22DA-55DA-F8F1-CBEF9DB49A9B}"/>
              </a:ext>
            </a:extLst>
          </p:cNvPr>
          <p:cNvSpPr>
            <a:spLocks noGrp="1"/>
          </p:cNvSpPr>
          <p:nvPr>
            <p:ph type="dt" sz="half" idx="10"/>
          </p:nvPr>
        </p:nvSpPr>
        <p:spPr/>
        <p:txBody>
          <a:bodyPr/>
          <a:lstStyle/>
          <a:p>
            <a:fld id="{F1A1E34C-EC8D-4F82-8093-A44B569469B7}" type="datetimeFigureOut">
              <a:rPr lang="tr-TR" smtClean="0"/>
              <a:t>12.05.2022</a:t>
            </a:fld>
            <a:endParaRPr lang="tr-TR"/>
          </a:p>
        </p:txBody>
      </p:sp>
      <p:sp>
        <p:nvSpPr>
          <p:cNvPr id="5" name="Alt Bilgi Yer Tutucusu 4">
            <a:extLst>
              <a:ext uri="{FF2B5EF4-FFF2-40B4-BE49-F238E27FC236}">
                <a16:creationId xmlns:a16="http://schemas.microsoft.com/office/drawing/2014/main" id="{D00EF8AC-34D4-7D9C-4ECD-F9F7281F77D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AF4638E2-DB2B-0D4C-66DC-DCB5713A2C01}"/>
              </a:ext>
            </a:extLst>
          </p:cNvPr>
          <p:cNvSpPr>
            <a:spLocks noGrp="1"/>
          </p:cNvSpPr>
          <p:nvPr>
            <p:ph type="sldNum" sz="quarter" idx="12"/>
          </p:nvPr>
        </p:nvSpPr>
        <p:spPr/>
        <p:txBody>
          <a:bodyPr/>
          <a:lstStyle/>
          <a:p>
            <a:fld id="{A46AF34C-5F41-4D6F-ABAB-8009A7C48CC8}" type="slidenum">
              <a:rPr lang="tr-TR" smtClean="0"/>
              <a:t>‹#›</a:t>
            </a:fld>
            <a:endParaRPr lang="tr-TR"/>
          </a:p>
        </p:txBody>
      </p:sp>
    </p:spTree>
    <p:extLst>
      <p:ext uri="{BB962C8B-B14F-4D97-AF65-F5344CB8AC3E}">
        <p14:creationId xmlns:p14="http://schemas.microsoft.com/office/powerpoint/2010/main" val="4026298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EF087E-85BC-EEA8-CE7D-39910584C233}"/>
              </a:ext>
            </a:extLst>
          </p:cNvPr>
          <p:cNvSpPr>
            <a:spLocks noGrp="1"/>
          </p:cNvSpPr>
          <p:nvPr>
            <p:ph type="title"/>
          </p:nvPr>
        </p:nvSpPr>
        <p:spPr>
          <a:xfrm>
            <a:off x="831851" y="1709742"/>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2705FE12-2307-1719-9FA2-D48A33F97345}"/>
              </a:ext>
            </a:extLst>
          </p:cNvPr>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90BBA4F8-BEC5-0745-1778-4443206B9B89}"/>
              </a:ext>
            </a:extLst>
          </p:cNvPr>
          <p:cNvSpPr>
            <a:spLocks noGrp="1"/>
          </p:cNvSpPr>
          <p:nvPr>
            <p:ph type="dt" sz="half" idx="10"/>
          </p:nvPr>
        </p:nvSpPr>
        <p:spPr/>
        <p:txBody>
          <a:bodyPr/>
          <a:lstStyle/>
          <a:p>
            <a:fld id="{F1A1E34C-EC8D-4F82-8093-A44B569469B7}" type="datetimeFigureOut">
              <a:rPr lang="tr-TR" smtClean="0"/>
              <a:t>12.05.2022</a:t>
            </a:fld>
            <a:endParaRPr lang="tr-TR"/>
          </a:p>
        </p:txBody>
      </p:sp>
      <p:sp>
        <p:nvSpPr>
          <p:cNvPr id="5" name="Alt Bilgi Yer Tutucusu 4">
            <a:extLst>
              <a:ext uri="{FF2B5EF4-FFF2-40B4-BE49-F238E27FC236}">
                <a16:creationId xmlns:a16="http://schemas.microsoft.com/office/drawing/2014/main" id="{9FB3D777-DB7F-8378-E7A1-47871863A553}"/>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4E7C059-5C75-745D-C7C5-2ADC4BA834F8}"/>
              </a:ext>
            </a:extLst>
          </p:cNvPr>
          <p:cNvSpPr>
            <a:spLocks noGrp="1"/>
          </p:cNvSpPr>
          <p:nvPr>
            <p:ph type="sldNum" sz="quarter" idx="12"/>
          </p:nvPr>
        </p:nvSpPr>
        <p:spPr/>
        <p:txBody>
          <a:bodyPr/>
          <a:lstStyle/>
          <a:p>
            <a:fld id="{A46AF34C-5F41-4D6F-ABAB-8009A7C48CC8}" type="slidenum">
              <a:rPr lang="tr-TR" smtClean="0"/>
              <a:t>‹#›</a:t>
            </a:fld>
            <a:endParaRPr lang="tr-TR"/>
          </a:p>
        </p:txBody>
      </p:sp>
    </p:spTree>
    <p:extLst>
      <p:ext uri="{BB962C8B-B14F-4D97-AF65-F5344CB8AC3E}">
        <p14:creationId xmlns:p14="http://schemas.microsoft.com/office/powerpoint/2010/main" val="33268583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4D58C9C-2D98-43A5-BF5D-C7DE2DCE0F4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325E8BA3-7C62-1279-2CE3-0E1D3E85C0DD}"/>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23024F5D-0E94-C63A-709E-348224B04C8F}"/>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7FB788EA-E287-9EBD-459C-461CB5F5E321}"/>
              </a:ext>
            </a:extLst>
          </p:cNvPr>
          <p:cNvSpPr>
            <a:spLocks noGrp="1"/>
          </p:cNvSpPr>
          <p:nvPr>
            <p:ph type="dt" sz="half" idx="10"/>
          </p:nvPr>
        </p:nvSpPr>
        <p:spPr/>
        <p:txBody>
          <a:bodyPr/>
          <a:lstStyle/>
          <a:p>
            <a:fld id="{F1A1E34C-EC8D-4F82-8093-A44B569469B7}" type="datetimeFigureOut">
              <a:rPr lang="tr-TR" smtClean="0"/>
              <a:t>12.05.2022</a:t>
            </a:fld>
            <a:endParaRPr lang="tr-TR"/>
          </a:p>
        </p:txBody>
      </p:sp>
      <p:sp>
        <p:nvSpPr>
          <p:cNvPr id="6" name="Alt Bilgi Yer Tutucusu 5">
            <a:extLst>
              <a:ext uri="{FF2B5EF4-FFF2-40B4-BE49-F238E27FC236}">
                <a16:creationId xmlns:a16="http://schemas.microsoft.com/office/drawing/2014/main" id="{16DF8BAE-5B6B-CA97-ADC9-B2B679855F41}"/>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39D098AB-3040-70AE-606E-E0148804861E}"/>
              </a:ext>
            </a:extLst>
          </p:cNvPr>
          <p:cNvSpPr>
            <a:spLocks noGrp="1"/>
          </p:cNvSpPr>
          <p:nvPr>
            <p:ph type="sldNum" sz="quarter" idx="12"/>
          </p:nvPr>
        </p:nvSpPr>
        <p:spPr/>
        <p:txBody>
          <a:bodyPr/>
          <a:lstStyle/>
          <a:p>
            <a:fld id="{A46AF34C-5F41-4D6F-ABAB-8009A7C48CC8}" type="slidenum">
              <a:rPr lang="tr-TR" smtClean="0"/>
              <a:t>‹#›</a:t>
            </a:fld>
            <a:endParaRPr lang="tr-TR"/>
          </a:p>
        </p:txBody>
      </p:sp>
    </p:spTree>
    <p:extLst>
      <p:ext uri="{BB962C8B-B14F-4D97-AF65-F5344CB8AC3E}">
        <p14:creationId xmlns:p14="http://schemas.microsoft.com/office/powerpoint/2010/main" val="2167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FE3891E-E124-55D2-C86E-3F59C9177956}"/>
              </a:ext>
            </a:extLst>
          </p:cNvPr>
          <p:cNvSpPr>
            <a:spLocks noGrp="1"/>
          </p:cNvSpPr>
          <p:nvPr>
            <p:ph type="title"/>
          </p:nvPr>
        </p:nvSpPr>
        <p:spPr>
          <a:xfrm>
            <a:off x="839788" y="365129"/>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4EE48272-3DBC-20D9-095E-379D1D6B6AAE}"/>
              </a:ext>
            </a:extLst>
          </p:cNvPr>
          <p:cNvSpPr>
            <a:spLocks noGrp="1"/>
          </p:cNvSpPr>
          <p:nvPr>
            <p:ph type="body" idx="1"/>
          </p:nvPr>
        </p:nvSpPr>
        <p:spPr>
          <a:xfrm>
            <a:off x="839789"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615A41BE-B0CD-39C8-E662-1B9EA5CBFC16}"/>
              </a:ext>
            </a:extLst>
          </p:cNvPr>
          <p:cNvSpPr>
            <a:spLocks noGrp="1"/>
          </p:cNvSpPr>
          <p:nvPr>
            <p:ph sz="half" idx="2"/>
          </p:nvPr>
        </p:nvSpPr>
        <p:spPr>
          <a:xfrm>
            <a:off x="839789"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DA86F681-BA55-C730-8199-01C7B95369E0}"/>
              </a:ext>
            </a:extLst>
          </p:cNvPr>
          <p:cNvSpPr>
            <a:spLocks noGrp="1"/>
          </p:cNvSpPr>
          <p:nvPr>
            <p:ph type="body" sz="quarter" idx="3"/>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B358D51F-B472-1C60-E788-1A6B52BA0925}"/>
              </a:ext>
            </a:extLst>
          </p:cNvPr>
          <p:cNvSpPr>
            <a:spLocks noGrp="1"/>
          </p:cNvSpPr>
          <p:nvPr>
            <p:ph sz="quarter" idx="4"/>
          </p:nvPr>
        </p:nvSpPr>
        <p:spPr>
          <a:xfrm>
            <a:off x="6172202"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E36524EB-819E-5C44-143D-5E9AE0BE6B68}"/>
              </a:ext>
            </a:extLst>
          </p:cNvPr>
          <p:cNvSpPr>
            <a:spLocks noGrp="1"/>
          </p:cNvSpPr>
          <p:nvPr>
            <p:ph type="dt" sz="half" idx="10"/>
          </p:nvPr>
        </p:nvSpPr>
        <p:spPr/>
        <p:txBody>
          <a:bodyPr/>
          <a:lstStyle/>
          <a:p>
            <a:fld id="{F1A1E34C-EC8D-4F82-8093-A44B569469B7}" type="datetimeFigureOut">
              <a:rPr lang="tr-TR" smtClean="0"/>
              <a:t>12.05.2022</a:t>
            </a:fld>
            <a:endParaRPr lang="tr-TR"/>
          </a:p>
        </p:txBody>
      </p:sp>
      <p:sp>
        <p:nvSpPr>
          <p:cNvPr id="8" name="Alt Bilgi Yer Tutucusu 7">
            <a:extLst>
              <a:ext uri="{FF2B5EF4-FFF2-40B4-BE49-F238E27FC236}">
                <a16:creationId xmlns:a16="http://schemas.microsoft.com/office/drawing/2014/main" id="{5E267D4F-5348-F549-EB5F-881591E53349}"/>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D2349734-90D7-EF4D-2D54-AF910BE4C8A9}"/>
              </a:ext>
            </a:extLst>
          </p:cNvPr>
          <p:cNvSpPr>
            <a:spLocks noGrp="1"/>
          </p:cNvSpPr>
          <p:nvPr>
            <p:ph type="sldNum" sz="quarter" idx="12"/>
          </p:nvPr>
        </p:nvSpPr>
        <p:spPr/>
        <p:txBody>
          <a:bodyPr/>
          <a:lstStyle/>
          <a:p>
            <a:fld id="{A46AF34C-5F41-4D6F-ABAB-8009A7C48CC8}" type="slidenum">
              <a:rPr lang="tr-TR" smtClean="0"/>
              <a:t>‹#›</a:t>
            </a:fld>
            <a:endParaRPr lang="tr-TR"/>
          </a:p>
        </p:txBody>
      </p:sp>
    </p:spTree>
    <p:extLst>
      <p:ext uri="{BB962C8B-B14F-4D97-AF65-F5344CB8AC3E}">
        <p14:creationId xmlns:p14="http://schemas.microsoft.com/office/powerpoint/2010/main" val="104553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2D73478-FF33-8032-6D64-6882128C8C69}"/>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3A27D111-7939-FFFE-A37D-AF3DF2695A86}"/>
              </a:ext>
            </a:extLst>
          </p:cNvPr>
          <p:cNvSpPr>
            <a:spLocks noGrp="1"/>
          </p:cNvSpPr>
          <p:nvPr>
            <p:ph type="dt" sz="half" idx="10"/>
          </p:nvPr>
        </p:nvSpPr>
        <p:spPr/>
        <p:txBody>
          <a:bodyPr/>
          <a:lstStyle/>
          <a:p>
            <a:fld id="{F1A1E34C-EC8D-4F82-8093-A44B569469B7}" type="datetimeFigureOut">
              <a:rPr lang="tr-TR" smtClean="0"/>
              <a:t>12.05.2022</a:t>
            </a:fld>
            <a:endParaRPr lang="tr-TR"/>
          </a:p>
        </p:txBody>
      </p:sp>
      <p:sp>
        <p:nvSpPr>
          <p:cNvPr id="4" name="Alt Bilgi Yer Tutucusu 3">
            <a:extLst>
              <a:ext uri="{FF2B5EF4-FFF2-40B4-BE49-F238E27FC236}">
                <a16:creationId xmlns:a16="http://schemas.microsoft.com/office/drawing/2014/main" id="{9A3EC214-5F09-9CCE-6468-928DBA917D4D}"/>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C7643FFB-B4A7-6E93-FE16-421597DE4728}"/>
              </a:ext>
            </a:extLst>
          </p:cNvPr>
          <p:cNvSpPr>
            <a:spLocks noGrp="1"/>
          </p:cNvSpPr>
          <p:nvPr>
            <p:ph type="sldNum" sz="quarter" idx="12"/>
          </p:nvPr>
        </p:nvSpPr>
        <p:spPr/>
        <p:txBody>
          <a:bodyPr/>
          <a:lstStyle/>
          <a:p>
            <a:fld id="{A46AF34C-5F41-4D6F-ABAB-8009A7C48CC8}" type="slidenum">
              <a:rPr lang="tr-TR" smtClean="0"/>
              <a:t>‹#›</a:t>
            </a:fld>
            <a:endParaRPr lang="tr-TR"/>
          </a:p>
        </p:txBody>
      </p:sp>
    </p:spTree>
    <p:extLst>
      <p:ext uri="{BB962C8B-B14F-4D97-AF65-F5344CB8AC3E}">
        <p14:creationId xmlns:p14="http://schemas.microsoft.com/office/powerpoint/2010/main" val="12529765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EBE24C89-982A-BE76-9885-9A4C61A0ACEB}"/>
              </a:ext>
            </a:extLst>
          </p:cNvPr>
          <p:cNvSpPr>
            <a:spLocks noGrp="1"/>
          </p:cNvSpPr>
          <p:nvPr>
            <p:ph type="dt" sz="half" idx="10"/>
          </p:nvPr>
        </p:nvSpPr>
        <p:spPr/>
        <p:txBody>
          <a:bodyPr/>
          <a:lstStyle/>
          <a:p>
            <a:fld id="{F1A1E34C-EC8D-4F82-8093-A44B569469B7}" type="datetimeFigureOut">
              <a:rPr lang="tr-TR" smtClean="0"/>
              <a:t>12.05.2022</a:t>
            </a:fld>
            <a:endParaRPr lang="tr-TR"/>
          </a:p>
        </p:txBody>
      </p:sp>
      <p:sp>
        <p:nvSpPr>
          <p:cNvPr id="3" name="Alt Bilgi Yer Tutucusu 2">
            <a:extLst>
              <a:ext uri="{FF2B5EF4-FFF2-40B4-BE49-F238E27FC236}">
                <a16:creationId xmlns:a16="http://schemas.microsoft.com/office/drawing/2014/main" id="{753A3CE7-D4A7-7B13-D1FC-7CDF619BAB7C}"/>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0F7C5C8A-747A-5EBF-040C-C426D3BC5789}"/>
              </a:ext>
            </a:extLst>
          </p:cNvPr>
          <p:cNvSpPr>
            <a:spLocks noGrp="1"/>
          </p:cNvSpPr>
          <p:nvPr>
            <p:ph type="sldNum" sz="quarter" idx="12"/>
          </p:nvPr>
        </p:nvSpPr>
        <p:spPr/>
        <p:txBody>
          <a:bodyPr/>
          <a:lstStyle/>
          <a:p>
            <a:fld id="{A46AF34C-5F41-4D6F-ABAB-8009A7C48CC8}" type="slidenum">
              <a:rPr lang="tr-TR" smtClean="0"/>
              <a:t>‹#›</a:t>
            </a:fld>
            <a:endParaRPr lang="tr-TR"/>
          </a:p>
        </p:txBody>
      </p:sp>
    </p:spTree>
    <p:extLst>
      <p:ext uri="{BB962C8B-B14F-4D97-AF65-F5344CB8AC3E}">
        <p14:creationId xmlns:p14="http://schemas.microsoft.com/office/powerpoint/2010/main" val="753876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466591-90EA-B958-011E-42E420F1600C}"/>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2C55A4CF-D3F2-9419-3EFB-B754808F427C}"/>
              </a:ext>
            </a:extLst>
          </p:cNvPr>
          <p:cNvSpPr>
            <a:spLocks noGrp="1"/>
          </p:cNvSpPr>
          <p:nvPr>
            <p:ph idx="1"/>
          </p:nvPr>
        </p:nvSpPr>
        <p:spPr>
          <a:xfrm>
            <a:off x="5183188" y="987429"/>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B8251BB3-2F8C-9A38-B643-CF062748D285}"/>
              </a:ext>
            </a:extLst>
          </p:cNvPr>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0220987D-70D8-0C4B-B7C8-B34D00C002CF}"/>
              </a:ext>
            </a:extLst>
          </p:cNvPr>
          <p:cNvSpPr>
            <a:spLocks noGrp="1"/>
          </p:cNvSpPr>
          <p:nvPr>
            <p:ph type="dt" sz="half" idx="10"/>
          </p:nvPr>
        </p:nvSpPr>
        <p:spPr/>
        <p:txBody>
          <a:bodyPr/>
          <a:lstStyle/>
          <a:p>
            <a:fld id="{F1A1E34C-EC8D-4F82-8093-A44B569469B7}" type="datetimeFigureOut">
              <a:rPr lang="tr-TR" smtClean="0"/>
              <a:t>12.05.2022</a:t>
            </a:fld>
            <a:endParaRPr lang="tr-TR"/>
          </a:p>
        </p:txBody>
      </p:sp>
      <p:sp>
        <p:nvSpPr>
          <p:cNvPr id="6" name="Alt Bilgi Yer Tutucusu 5">
            <a:extLst>
              <a:ext uri="{FF2B5EF4-FFF2-40B4-BE49-F238E27FC236}">
                <a16:creationId xmlns:a16="http://schemas.microsoft.com/office/drawing/2014/main" id="{DD79DD35-0F57-F664-1BCB-94BD4CAECB54}"/>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4FB10DD1-79C7-964B-7498-D2AB4FEF30CD}"/>
              </a:ext>
            </a:extLst>
          </p:cNvPr>
          <p:cNvSpPr>
            <a:spLocks noGrp="1"/>
          </p:cNvSpPr>
          <p:nvPr>
            <p:ph type="sldNum" sz="quarter" idx="12"/>
          </p:nvPr>
        </p:nvSpPr>
        <p:spPr/>
        <p:txBody>
          <a:bodyPr/>
          <a:lstStyle/>
          <a:p>
            <a:fld id="{A46AF34C-5F41-4D6F-ABAB-8009A7C48CC8}" type="slidenum">
              <a:rPr lang="tr-TR" smtClean="0"/>
              <a:t>‹#›</a:t>
            </a:fld>
            <a:endParaRPr lang="tr-TR"/>
          </a:p>
        </p:txBody>
      </p:sp>
    </p:spTree>
    <p:extLst>
      <p:ext uri="{BB962C8B-B14F-4D97-AF65-F5344CB8AC3E}">
        <p14:creationId xmlns:p14="http://schemas.microsoft.com/office/powerpoint/2010/main" val="2446543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C4C0270-10A8-6A7D-8091-FD4FF069FF60}"/>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114A63E0-9AA9-6098-438B-F42D9B361CCA}"/>
              </a:ext>
            </a:extLst>
          </p:cNvPr>
          <p:cNvSpPr>
            <a:spLocks noGrp="1"/>
          </p:cNvSpPr>
          <p:nvPr>
            <p:ph type="pic" idx="1"/>
          </p:nvPr>
        </p:nvSpPr>
        <p:spPr>
          <a:xfrm>
            <a:off x="5183188" y="987429"/>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tr-TR"/>
          </a:p>
        </p:txBody>
      </p:sp>
      <p:sp>
        <p:nvSpPr>
          <p:cNvPr id="4" name="Metin Yer Tutucusu 3">
            <a:extLst>
              <a:ext uri="{FF2B5EF4-FFF2-40B4-BE49-F238E27FC236}">
                <a16:creationId xmlns:a16="http://schemas.microsoft.com/office/drawing/2014/main" id="{8A9ABD3A-5B8E-D831-09F9-65D3EE46B078}"/>
              </a:ext>
            </a:extLst>
          </p:cNvPr>
          <p:cNvSpPr>
            <a:spLocks noGrp="1"/>
          </p:cNvSpPr>
          <p:nvPr>
            <p:ph type="body" sz="half" idx="2"/>
          </p:nvPr>
        </p:nvSpPr>
        <p:spPr>
          <a:xfrm>
            <a:off x="839788" y="2057400"/>
            <a:ext cx="3932237"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17042A7C-4EA5-4463-2800-15D32726478B}"/>
              </a:ext>
            </a:extLst>
          </p:cNvPr>
          <p:cNvSpPr>
            <a:spLocks noGrp="1"/>
          </p:cNvSpPr>
          <p:nvPr>
            <p:ph type="dt" sz="half" idx="10"/>
          </p:nvPr>
        </p:nvSpPr>
        <p:spPr/>
        <p:txBody>
          <a:bodyPr/>
          <a:lstStyle/>
          <a:p>
            <a:fld id="{F1A1E34C-EC8D-4F82-8093-A44B569469B7}" type="datetimeFigureOut">
              <a:rPr lang="tr-TR" smtClean="0"/>
              <a:t>12.05.2022</a:t>
            </a:fld>
            <a:endParaRPr lang="tr-TR"/>
          </a:p>
        </p:txBody>
      </p:sp>
      <p:sp>
        <p:nvSpPr>
          <p:cNvPr id="6" name="Alt Bilgi Yer Tutucusu 5">
            <a:extLst>
              <a:ext uri="{FF2B5EF4-FFF2-40B4-BE49-F238E27FC236}">
                <a16:creationId xmlns:a16="http://schemas.microsoft.com/office/drawing/2014/main" id="{FCD86C3C-42AC-16F5-F9BC-EEA93FD4A7F3}"/>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875AF067-E605-DA3B-56D1-B1298A98509E}"/>
              </a:ext>
            </a:extLst>
          </p:cNvPr>
          <p:cNvSpPr>
            <a:spLocks noGrp="1"/>
          </p:cNvSpPr>
          <p:nvPr>
            <p:ph type="sldNum" sz="quarter" idx="12"/>
          </p:nvPr>
        </p:nvSpPr>
        <p:spPr/>
        <p:txBody>
          <a:bodyPr/>
          <a:lstStyle/>
          <a:p>
            <a:fld id="{A46AF34C-5F41-4D6F-ABAB-8009A7C48CC8}" type="slidenum">
              <a:rPr lang="tr-TR" smtClean="0"/>
              <a:t>‹#›</a:t>
            </a:fld>
            <a:endParaRPr lang="tr-TR"/>
          </a:p>
        </p:txBody>
      </p:sp>
    </p:spTree>
    <p:extLst>
      <p:ext uri="{BB962C8B-B14F-4D97-AF65-F5344CB8AC3E}">
        <p14:creationId xmlns:p14="http://schemas.microsoft.com/office/powerpoint/2010/main" val="26550216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1CD015D5-0614-AA91-A00E-67A62C0F2C6A}"/>
              </a:ext>
            </a:extLst>
          </p:cNvPr>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EFC48CCA-E6C3-4209-1035-8AC9F6B2D4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9FC5332-6888-0DC8-A257-C55629E3A397}"/>
              </a:ext>
            </a:extLst>
          </p:cNvPr>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A1E34C-EC8D-4F82-8093-A44B569469B7}" type="datetimeFigureOut">
              <a:rPr lang="tr-TR" smtClean="0"/>
              <a:t>12.05.2022</a:t>
            </a:fld>
            <a:endParaRPr lang="tr-TR"/>
          </a:p>
        </p:txBody>
      </p:sp>
      <p:sp>
        <p:nvSpPr>
          <p:cNvPr id="5" name="Alt Bilgi Yer Tutucusu 4">
            <a:extLst>
              <a:ext uri="{FF2B5EF4-FFF2-40B4-BE49-F238E27FC236}">
                <a16:creationId xmlns:a16="http://schemas.microsoft.com/office/drawing/2014/main" id="{7E089E73-31EB-5644-1F1F-FBAD69CF19F9}"/>
              </a:ext>
            </a:extLst>
          </p:cNvPr>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60814ACB-50F8-1C06-C426-9CE353904FF9}"/>
              </a:ext>
            </a:extLst>
          </p:cNvPr>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6AF34C-5F41-4D6F-ABAB-8009A7C48CC8}" type="slidenum">
              <a:rPr lang="tr-TR" smtClean="0"/>
              <a:t>‹#›</a:t>
            </a:fld>
            <a:endParaRPr lang="tr-TR"/>
          </a:p>
        </p:txBody>
      </p:sp>
    </p:spTree>
    <p:extLst>
      <p:ext uri="{BB962C8B-B14F-4D97-AF65-F5344CB8AC3E}">
        <p14:creationId xmlns:p14="http://schemas.microsoft.com/office/powerpoint/2010/main" val="1966813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jp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4" name="Rectangle 8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Resim 6">
            <a:extLst>
              <a:ext uri="{FF2B5EF4-FFF2-40B4-BE49-F238E27FC236}">
                <a16:creationId xmlns:a16="http://schemas.microsoft.com/office/drawing/2014/main" id="{9E8A3581-83BA-C801-29E9-E39889A52280}"/>
              </a:ext>
            </a:extLst>
          </p:cNvPr>
          <p:cNvPicPr>
            <a:picLocks noChangeAspect="1"/>
          </p:cNvPicPr>
          <p:nvPr/>
        </p:nvPicPr>
        <p:blipFill rotWithShape="1">
          <a:blip r:embed="rId3">
            <a:extLst>
              <a:ext uri="{28A0092B-C50C-407E-A947-70E740481C1C}">
                <a14:useLocalDpi xmlns:a14="http://schemas.microsoft.com/office/drawing/2010/main" val="0"/>
              </a:ext>
            </a:extLst>
          </a:blip>
          <a:srcRect r="23010" b="9089"/>
          <a:stretch/>
        </p:blipFill>
        <p:spPr>
          <a:xfrm>
            <a:off x="3523488" y="13"/>
            <a:ext cx="8668512" cy="6857991"/>
          </a:xfrm>
          <a:prstGeom prst="rect">
            <a:avLst/>
          </a:prstGeom>
        </p:spPr>
      </p:pic>
      <p:sp>
        <p:nvSpPr>
          <p:cNvPr id="96" name="Rectangle 9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Alt Başlık 2">
            <a:extLst>
              <a:ext uri="{FF2B5EF4-FFF2-40B4-BE49-F238E27FC236}">
                <a16:creationId xmlns:a16="http://schemas.microsoft.com/office/drawing/2014/main" id="{EA1DA071-4777-F095-1093-4EBC5003A934}"/>
              </a:ext>
            </a:extLst>
          </p:cNvPr>
          <p:cNvSpPr>
            <a:spLocks noGrp="1"/>
          </p:cNvSpPr>
          <p:nvPr>
            <p:ph type="subTitle" idx="1"/>
          </p:nvPr>
        </p:nvSpPr>
        <p:spPr>
          <a:xfrm>
            <a:off x="481033" y="2436467"/>
            <a:ext cx="6004439" cy="4872912"/>
          </a:xfrm>
        </p:spPr>
        <p:txBody>
          <a:bodyPr vert="horz" lIns="91440" tIns="45720" rIns="91440" bIns="45720" rtlCol="0">
            <a:normAutofit/>
          </a:bodyPr>
          <a:lstStyle/>
          <a:p>
            <a:pPr algn="l">
              <a:lnSpc>
                <a:spcPct val="107000"/>
              </a:lnSpc>
              <a:spcAft>
                <a:spcPts val="800"/>
              </a:spcAft>
            </a:pPr>
            <a:r>
              <a:rPr lang="tr-TR" sz="18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TAKIM ADI:    </a:t>
            </a:r>
            <a:r>
              <a:rPr lang="tr-TR" sz="16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tr-TR" sz="1800" b="1" dirty="0">
                <a:solidFill>
                  <a:srgbClr val="FF0000"/>
                </a:solidFill>
                <a:latin typeface="Times New Roman" panose="02020603050405020304" pitchFamily="18" charset="0"/>
                <a:ea typeface="Calibri" panose="020F0502020204030204" pitchFamily="34" charset="0"/>
                <a:cs typeface="Times New Roman" panose="02020603050405020304" pitchFamily="18" charset="0"/>
              </a:rPr>
              <a:t>   </a:t>
            </a:r>
            <a:r>
              <a:rPr lang="tr-TR" sz="1800" b="1" dirty="0">
                <a:latin typeface="Times New Roman" panose="02020603050405020304" pitchFamily="18" charset="0"/>
                <a:ea typeface="Calibri" panose="020F0502020204030204" pitchFamily="34" charset="0"/>
                <a:cs typeface="Times New Roman" panose="02020603050405020304" pitchFamily="18" charset="0"/>
              </a:rPr>
              <a:t>TERASOFT</a:t>
            </a:r>
          </a:p>
          <a:p>
            <a:pPr algn="l">
              <a:lnSpc>
                <a:spcPct val="107000"/>
              </a:lnSpc>
              <a:spcAft>
                <a:spcPts val="800"/>
              </a:spcAft>
            </a:pPr>
            <a:endParaRPr lang="tr-TR" sz="1800" dirty="0">
              <a:latin typeface="Times New Roman" panose="02020603050405020304" pitchFamily="18" charset="0"/>
              <a:ea typeface="Calibri" panose="020F0502020204030204" pitchFamily="34" charset="0"/>
              <a:cs typeface="Times New Roman" panose="02020603050405020304" pitchFamily="18" charset="0"/>
            </a:endParaRPr>
          </a:p>
          <a:p>
            <a:pPr algn="l">
              <a:lnSpc>
                <a:spcPct val="107000"/>
              </a:lnSpc>
              <a:spcAft>
                <a:spcPts val="800"/>
              </a:spcAft>
            </a:pPr>
            <a:r>
              <a:rPr lang="tr-TR" sz="1800" b="1"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PROJE ADI:</a:t>
            </a:r>
            <a:r>
              <a:rPr lang="tr-TR" sz="1800"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 </a:t>
            </a:r>
            <a:r>
              <a:rPr lang="tr-TR" sz="1600"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                </a:t>
            </a:r>
            <a:r>
              <a:rPr lang="tr-TR" sz="1800" dirty="0">
                <a:solidFill>
                  <a:srgbClr val="00B0F0"/>
                </a:solidFill>
                <a:latin typeface="Times New Roman" panose="02020603050405020304" pitchFamily="18" charset="0"/>
                <a:ea typeface="Calibri" panose="020F0502020204030204" pitchFamily="34" charset="0"/>
                <a:cs typeface="Times New Roman" panose="02020603050405020304" pitchFamily="18" charset="0"/>
              </a:rPr>
              <a:t>  </a:t>
            </a:r>
            <a:r>
              <a:rPr lang="tr-TR" sz="1800" b="1" dirty="0">
                <a:latin typeface="Times New Roman" panose="02020603050405020304" pitchFamily="18" charset="0"/>
                <a:ea typeface="Calibri" panose="020F0502020204030204" pitchFamily="34" charset="0"/>
                <a:cs typeface="Times New Roman" panose="02020603050405020304" pitchFamily="18" charset="0"/>
              </a:rPr>
              <a:t>E-İSTANBUL</a:t>
            </a:r>
          </a:p>
          <a:p>
            <a:pPr algn="l">
              <a:lnSpc>
                <a:spcPct val="107000"/>
              </a:lnSpc>
              <a:spcAft>
                <a:spcPts val="800"/>
              </a:spcAft>
            </a:pPr>
            <a:endParaRPr lang="tr-TR" sz="1800" dirty="0">
              <a:latin typeface="Times New Roman" panose="02020603050405020304" pitchFamily="18" charset="0"/>
              <a:ea typeface="Calibri" panose="020F0502020204030204" pitchFamily="34" charset="0"/>
              <a:cs typeface="Times New Roman" panose="02020603050405020304" pitchFamily="18" charset="0"/>
            </a:endParaRPr>
          </a:p>
          <a:p>
            <a:pPr algn="l">
              <a:lnSpc>
                <a:spcPct val="107000"/>
              </a:lnSpc>
              <a:spcAft>
                <a:spcPts val="800"/>
              </a:spcAft>
            </a:pPr>
            <a:r>
              <a:rPr lang="tr-TR" sz="1800" b="1" dirty="0">
                <a:solidFill>
                  <a:srgbClr val="00B050"/>
                </a:solidFill>
                <a:latin typeface="Times New Roman" panose="02020603050405020304" pitchFamily="18" charset="0"/>
                <a:ea typeface="Calibri" panose="020F0502020204030204" pitchFamily="34" charset="0"/>
                <a:cs typeface="Times New Roman" panose="02020603050405020304" pitchFamily="18" charset="0"/>
              </a:rPr>
              <a:t>HAZIRLAYANLAR:</a:t>
            </a:r>
            <a:r>
              <a:rPr lang="tr-TR" sz="1600" b="1" dirty="0">
                <a:solidFill>
                  <a:srgbClr val="00B050"/>
                </a:solidFill>
                <a:latin typeface="Times New Roman" panose="02020603050405020304" pitchFamily="18" charset="0"/>
                <a:ea typeface="Calibri" panose="020F0502020204030204" pitchFamily="34" charset="0"/>
                <a:cs typeface="Times New Roman" panose="02020603050405020304" pitchFamily="18" charset="0"/>
              </a:rPr>
              <a:t>   </a:t>
            </a:r>
            <a:r>
              <a:rPr lang="tr-TR" sz="1800" b="1" dirty="0">
                <a:solidFill>
                  <a:srgbClr val="00B050"/>
                </a:solidFill>
                <a:latin typeface="Times New Roman" panose="02020603050405020304" pitchFamily="18" charset="0"/>
                <a:ea typeface="Calibri" panose="020F0502020204030204" pitchFamily="34" charset="0"/>
                <a:cs typeface="Times New Roman" panose="02020603050405020304" pitchFamily="18" charset="0"/>
              </a:rPr>
              <a:t> </a:t>
            </a:r>
            <a:r>
              <a:rPr lang="tr-TR" sz="1800" b="1" dirty="0" err="1">
                <a:latin typeface="Times New Roman" panose="02020603050405020304" pitchFamily="18" charset="0"/>
                <a:ea typeface="Calibri" panose="020F0502020204030204" pitchFamily="34" charset="0"/>
                <a:cs typeface="Times New Roman" panose="02020603050405020304" pitchFamily="18" charset="0"/>
              </a:rPr>
              <a:t>Seyyid</a:t>
            </a:r>
            <a:r>
              <a:rPr lang="tr-TR" sz="1800" b="1" dirty="0">
                <a:latin typeface="Times New Roman" panose="02020603050405020304" pitchFamily="18" charset="0"/>
                <a:ea typeface="Calibri" panose="020F0502020204030204" pitchFamily="34" charset="0"/>
                <a:cs typeface="Times New Roman" panose="02020603050405020304" pitchFamily="18" charset="0"/>
              </a:rPr>
              <a:t> Mustafa Kılınçarslan</a:t>
            </a:r>
            <a:endParaRPr lang="tr-TR" sz="18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tr-TR" sz="1800" b="1" dirty="0">
                <a:latin typeface="Times New Roman" panose="02020603050405020304" pitchFamily="18" charset="0"/>
                <a:ea typeface="Calibri" panose="020F0502020204030204" pitchFamily="34" charset="0"/>
                <a:cs typeface="Times New Roman" panose="02020603050405020304" pitchFamily="18" charset="0"/>
              </a:rPr>
              <a:t>                Melih Cüneyt Akkaya</a:t>
            </a:r>
            <a:endParaRPr lang="tr-TR" sz="18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tr-TR" sz="1800" b="1" dirty="0">
                <a:latin typeface="Times New Roman" panose="02020603050405020304" pitchFamily="18" charset="0"/>
                <a:ea typeface="Calibri" panose="020F0502020204030204" pitchFamily="34" charset="0"/>
                <a:cs typeface="Times New Roman" panose="02020603050405020304" pitchFamily="18" charset="0"/>
              </a:rPr>
              <a:t>               Hüseyin Kılınçarslan</a:t>
            </a:r>
            <a:endParaRPr lang="tr-TR" sz="18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tr-TR" sz="1800" b="1" dirty="0">
                <a:latin typeface="Times New Roman" panose="02020603050405020304" pitchFamily="18" charset="0"/>
                <a:ea typeface="Calibri" panose="020F0502020204030204" pitchFamily="34" charset="0"/>
                <a:cs typeface="Times New Roman" panose="02020603050405020304" pitchFamily="18" charset="0"/>
              </a:rPr>
              <a:t>                  Merve Başak Demirtaş</a:t>
            </a:r>
            <a:endParaRPr lang="tr-TR" sz="1800" dirty="0">
              <a:latin typeface="Times New Roman" panose="02020603050405020304" pitchFamily="18" charset="0"/>
              <a:ea typeface="Calibri" panose="020F0502020204030204" pitchFamily="34" charset="0"/>
              <a:cs typeface="Times New Roman" panose="02020603050405020304" pitchFamily="18" charset="0"/>
            </a:endParaRPr>
          </a:p>
          <a:p>
            <a:pPr indent="-228594" algn="l" defTabSz="914377">
              <a:buFont typeface="Arial" panose="020B0604020202020204" pitchFamily="34" charset="0"/>
              <a:buChar char="•"/>
            </a:pPr>
            <a:endParaRPr lang="en-US" sz="500" dirty="0">
              <a:latin typeface="Times New Roman" panose="02020603050405020304" pitchFamily="18" charset="0"/>
              <a:cs typeface="Times New Roman" panose="02020603050405020304" pitchFamily="18" charset="0"/>
            </a:endParaRPr>
          </a:p>
        </p:txBody>
      </p:sp>
      <p:sp>
        <p:nvSpPr>
          <p:cNvPr id="93" name="Rectangle 9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5" name="Rectangle 9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pic>
        <p:nvPicPr>
          <p:cNvPr id="5" name="Resim 4">
            <a:extLst>
              <a:ext uri="{FF2B5EF4-FFF2-40B4-BE49-F238E27FC236}">
                <a16:creationId xmlns:a16="http://schemas.microsoft.com/office/drawing/2014/main" id="{C2FF96C9-6C83-BA33-ADBB-FFC0697B0A00}"/>
              </a:ext>
            </a:extLst>
          </p:cNvPr>
          <p:cNvPicPr>
            <a:picLocks noChangeAspect="1"/>
          </p:cNvPicPr>
          <p:nvPr/>
        </p:nvPicPr>
        <p:blipFill>
          <a:blip r:embed="rId4"/>
          <a:stretch>
            <a:fillRect/>
          </a:stretch>
        </p:blipFill>
        <p:spPr>
          <a:xfrm>
            <a:off x="481030" y="3378565"/>
            <a:ext cx="3971389" cy="158523"/>
          </a:xfrm>
          <a:prstGeom prst="rect">
            <a:avLst/>
          </a:prstGeom>
        </p:spPr>
      </p:pic>
      <p:pic>
        <p:nvPicPr>
          <p:cNvPr id="11" name="Resim 10">
            <a:extLst>
              <a:ext uri="{FF2B5EF4-FFF2-40B4-BE49-F238E27FC236}">
                <a16:creationId xmlns:a16="http://schemas.microsoft.com/office/drawing/2014/main" id="{78AA5222-7166-72EF-0DC4-63E0B15FEBAB}"/>
              </a:ext>
            </a:extLst>
          </p:cNvPr>
          <p:cNvPicPr>
            <a:picLocks noChangeAspect="1"/>
          </p:cNvPicPr>
          <p:nvPr/>
        </p:nvPicPr>
        <p:blipFill>
          <a:blip r:embed="rId4"/>
          <a:stretch>
            <a:fillRect/>
          </a:stretch>
        </p:blipFill>
        <p:spPr>
          <a:xfrm>
            <a:off x="481028" y="2357205"/>
            <a:ext cx="3971389" cy="158523"/>
          </a:xfrm>
          <a:prstGeom prst="rect">
            <a:avLst/>
          </a:prstGeom>
        </p:spPr>
      </p:pic>
      <p:pic>
        <p:nvPicPr>
          <p:cNvPr id="8" name="Resim 7">
            <a:extLst>
              <a:ext uri="{FF2B5EF4-FFF2-40B4-BE49-F238E27FC236}">
                <a16:creationId xmlns:a16="http://schemas.microsoft.com/office/drawing/2014/main" id="{B36D4D29-160A-9DCC-DE44-8AC988294CE0}"/>
              </a:ext>
            </a:extLst>
          </p:cNvPr>
          <p:cNvPicPr>
            <a:picLocks noChangeAspect="1"/>
          </p:cNvPicPr>
          <p:nvPr/>
        </p:nvPicPr>
        <p:blipFill>
          <a:blip r:embed="rId5"/>
          <a:stretch>
            <a:fillRect/>
          </a:stretch>
        </p:blipFill>
        <p:spPr>
          <a:xfrm>
            <a:off x="125457" y="442790"/>
            <a:ext cx="1485900" cy="333375"/>
          </a:xfrm>
          <a:prstGeom prst="rect">
            <a:avLst/>
          </a:prstGeom>
        </p:spPr>
      </p:pic>
      <p:sp>
        <p:nvSpPr>
          <p:cNvPr id="2" name="Başlık 1">
            <a:extLst>
              <a:ext uri="{FF2B5EF4-FFF2-40B4-BE49-F238E27FC236}">
                <a16:creationId xmlns:a16="http://schemas.microsoft.com/office/drawing/2014/main" id="{27CF4C60-8723-30E6-CD8F-1B60D44631C1}"/>
              </a:ext>
            </a:extLst>
          </p:cNvPr>
          <p:cNvSpPr>
            <a:spLocks noGrp="1"/>
          </p:cNvSpPr>
          <p:nvPr>
            <p:ph type="ctrTitle"/>
          </p:nvPr>
        </p:nvSpPr>
        <p:spPr>
          <a:xfrm>
            <a:off x="481028" y="539604"/>
            <a:ext cx="4023360" cy="1210747"/>
          </a:xfrm>
        </p:spPr>
        <p:txBody>
          <a:bodyPr vert="horz" lIns="91440" tIns="45720" rIns="91440" bIns="45720" rtlCol="0" anchor="b">
            <a:normAutofit/>
          </a:bodyPr>
          <a:lstStyle/>
          <a:p>
            <a:pPr defTabSz="914377"/>
            <a:r>
              <a:rPr lang="en-US" sz="2400" b="1" dirty="0">
                <a:latin typeface="Times New Roman" panose="02020603050405020304" pitchFamily="18" charset="0"/>
                <a:cs typeface="Times New Roman" panose="02020603050405020304" pitchFamily="18" charset="0"/>
              </a:rPr>
              <a:t>İBB SÜRDÜRÜLEBİLİR ŞEHİRLER HACKATHONU SUNUMU</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2676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Metin kutusu 5">
            <a:extLst>
              <a:ext uri="{FF2B5EF4-FFF2-40B4-BE49-F238E27FC236}">
                <a16:creationId xmlns:a16="http://schemas.microsoft.com/office/drawing/2014/main" id="{C4DBB1B8-031F-A928-319B-9FFD4B5D9C77}"/>
              </a:ext>
            </a:extLst>
          </p:cNvPr>
          <p:cNvSpPr txBox="1"/>
          <p:nvPr/>
        </p:nvSpPr>
        <p:spPr>
          <a:xfrm>
            <a:off x="0" y="367530"/>
            <a:ext cx="6574367" cy="374077"/>
          </a:xfrm>
          <a:prstGeom prst="rect">
            <a:avLst/>
          </a:prstGeom>
          <a:noFill/>
        </p:spPr>
        <p:txBody>
          <a:bodyPr wrap="square">
            <a:spAutoFit/>
          </a:bodyPr>
          <a:lstStyle/>
          <a:p>
            <a:pPr>
              <a:lnSpc>
                <a:spcPct val="107000"/>
              </a:lnSpc>
              <a:spcAft>
                <a:spcPts val="800"/>
              </a:spcAft>
            </a:pPr>
            <a:r>
              <a:rPr lang="tr-TR" b="1" dirty="0">
                <a:latin typeface="Times New Roman" panose="02020603050405020304" pitchFamily="18" charset="0"/>
                <a:ea typeface="Calibri" panose="020F0502020204030204" pitchFamily="34" charset="0"/>
                <a:cs typeface="Times New Roman" panose="02020603050405020304" pitchFamily="18" charset="0"/>
              </a:rPr>
              <a:t>       6. İNOVASYON VE FİZİBİLİTE</a:t>
            </a:r>
            <a:endParaRPr lang="tr-TR"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Resim 2">
            <a:extLst>
              <a:ext uri="{FF2B5EF4-FFF2-40B4-BE49-F238E27FC236}">
                <a16:creationId xmlns:a16="http://schemas.microsoft.com/office/drawing/2014/main" id="{B38EEF5B-5A87-5EB9-975D-55E0F52DC463}"/>
              </a:ext>
            </a:extLst>
          </p:cNvPr>
          <p:cNvPicPr>
            <a:picLocks noChangeAspect="1"/>
          </p:cNvPicPr>
          <p:nvPr/>
        </p:nvPicPr>
        <p:blipFill>
          <a:blip r:embed="rId2"/>
          <a:stretch>
            <a:fillRect/>
          </a:stretch>
        </p:blipFill>
        <p:spPr>
          <a:xfrm>
            <a:off x="608398" y="4294967"/>
            <a:ext cx="4038600" cy="228600"/>
          </a:xfrm>
          <a:prstGeom prst="rect">
            <a:avLst/>
          </a:prstGeom>
        </p:spPr>
      </p:pic>
      <p:sp>
        <p:nvSpPr>
          <p:cNvPr id="10" name="Metin kutusu 9">
            <a:extLst>
              <a:ext uri="{FF2B5EF4-FFF2-40B4-BE49-F238E27FC236}">
                <a16:creationId xmlns:a16="http://schemas.microsoft.com/office/drawing/2014/main" id="{9DF318F2-26F7-2C97-080C-ED0559529E72}"/>
              </a:ext>
            </a:extLst>
          </p:cNvPr>
          <p:cNvSpPr txBox="1"/>
          <p:nvPr/>
        </p:nvSpPr>
        <p:spPr>
          <a:xfrm>
            <a:off x="4512732" y="918563"/>
            <a:ext cx="7430688" cy="1815882"/>
          </a:xfrm>
          <a:prstGeom prst="rect">
            <a:avLst/>
          </a:prstGeom>
          <a:noFill/>
        </p:spPr>
        <p:txBody>
          <a:bodyPr wrap="square" rtlCol="0">
            <a:spAutoFit/>
          </a:bodyPr>
          <a:lstStyle/>
          <a:p>
            <a:pPr marL="285750" indent="-285750" algn="just">
              <a:buFont typeface="Wingdings" panose="05000000000000000000" pitchFamily="2" charset="2"/>
              <a:buChar char="ü"/>
            </a:pPr>
            <a:r>
              <a:rPr lang="tr-TR" sz="1400" dirty="0">
                <a:latin typeface="Times New Roman" panose="02020603050405020304" pitchFamily="18" charset="0"/>
                <a:cs typeface="Times New Roman" panose="02020603050405020304" pitchFamily="18" charset="0"/>
              </a:rPr>
              <a:t>Geliştirdiğimiz projemizin </a:t>
            </a:r>
            <a:r>
              <a:rPr lang="tr-TR" sz="1400" dirty="0" err="1">
                <a:latin typeface="Times New Roman" panose="02020603050405020304" pitchFamily="18" charset="0"/>
                <a:cs typeface="Times New Roman" panose="02020603050405020304" pitchFamily="18" charset="0"/>
              </a:rPr>
              <a:t>inovatif</a:t>
            </a:r>
            <a:r>
              <a:rPr lang="tr-TR" sz="1400" dirty="0">
                <a:latin typeface="Times New Roman" panose="02020603050405020304" pitchFamily="18" charset="0"/>
                <a:cs typeface="Times New Roman" panose="02020603050405020304" pitchFamily="18" charset="0"/>
              </a:rPr>
              <a:t> olmasına ayrıca önem göstererek fikirlerimizi geliştirdik. Su tasarrufu için geliştirdiğimiz fikrimizde konut içi bazı cihazların gereksiz su harcamasını ele alarak bundan tasarruf etmek için bu cihazlara özel sistemler geliştirdik. Yeni bir elektronik ev aleti geliştirmek yerine hali hazırda olanlara entegre edilebilecek verimli sistemler geliştirmek hem </a:t>
            </a:r>
            <a:r>
              <a:rPr lang="tr-TR" sz="1400" dirty="0" err="1">
                <a:latin typeface="Times New Roman" panose="02020603050405020304" pitchFamily="18" charset="0"/>
                <a:cs typeface="Times New Roman" panose="02020603050405020304" pitchFamily="18" charset="0"/>
              </a:rPr>
              <a:t>inovatif</a:t>
            </a:r>
            <a:r>
              <a:rPr lang="tr-TR" sz="1400" dirty="0">
                <a:latin typeface="Times New Roman" panose="02020603050405020304" pitchFamily="18" charset="0"/>
                <a:cs typeface="Times New Roman" panose="02020603050405020304" pitchFamily="18" charset="0"/>
              </a:rPr>
              <a:t> yönümüzü ortaya koymuştur hem de çok yüksek miktarda ücretler harcamaktan kaçınılmasını sağlamıştır. Elektrik üretimi için geliştirdiğimiz fikrimizde ise tasarladığımız elektronik kartın çizimi tamamen takımımıza ait olup çok yaygın olarak kullanılmayan güneş enerji sistemlerini yaygınlaştıracak </a:t>
            </a:r>
            <a:r>
              <a:rPr lang="tr-TR" sz="1400" dirty="0" err="1">
                <a:latin typeface="Times New Roman" panose="02020603050405020304" pitchFamily="18" charset="0"/>
                <a:cs typeface="Times New Roman" panose="02020603050405020304" pitchFamily="18" charset="0"/>
              </a:rPr>
              <a:t>inovatif</a:t>
            </a:r>
            <a:r>
              <a:rPr lang="tr-TR" sz="1400" dirty="0">
                <a:latin typeface="Times New Roman" panose="02020603050405020304" pitchFamily="18" charset="0"/>
                <a:cs typeface="Times New Roman" panose="02020603050405020304" pitchFamily="18" charset="0"/>
              </a:rPr>
              <a:t> bir bakış açısı sunmuştur.</a:t>
            </a:r>
          </a:p>
        </p:txBody>
      </p:sp>
      <p:pic>
        <p:nvPicPr>
          <p:cNvPr id="17" name="Resim 16">
            <a:extLst>
              <a:ext uri="{FF2B5EF4-FFF2-40B4-BE49-F238E27FC236}">
                <a16:creationId xmlns:a16="http://schemas.microsoft.com/office/drawing/2014/main" id="{839C1DA5-B791-290B-0A9D-328BB4172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8163" y="3026382"/>
            <a:ext cx="4808305" cy="1915809"/>
          </a:xfrm>
          <a:prstGeom prst="rect">
            <a:avLst/>
          </a:prstGeom>
        </p:spPr>
      </p:pic>
      <p:pic>
        <p:nvPicPr>
          <p:cNvPr id="19" name="Resim 18">
            <a:extLst>
              <a:ext uri="{FF2B5EF4-FFF2-40B4-BE49-F238E27FC236}">
                <a16:creationId xmlns:a16="http://schemas.microsoft.com/office/drawing/2014/main" id="{8FC90886-26F5-34BE-C347-A981D26E66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5116" y="4942191"/>
            <a:ext cx="4808304" cy="1915809"/>
          </a:xfrm>
          <a:prstGeom prst="rect">
            <a:avLst/>
          </a:prstGeom>
        </p:spPr>
      </p:pic>
      <p:sp>
        <p:nvSpPr>
          <p:cNvPr id="20" name="Metin kutusu 19">
            <a:extLst>
              <a:ext uri="{FF2B5EF4-FFF2-40B4-BE49-F238E27FC236}">
                <a16:creationId xmlns:a16="http://schemas.microsoft.com/office/drawing/2014/main" id="{A1E68231-484E-98A5-9A88-2BEB28D6CFFF}"/>
              </a:ext>
            </a:extLst>
          </p:cNvPr>
          <p:cNvSpPr txBox="1"/>
          <p:nvPr/>
        </p:nvSpPr>
        <p:spPr>
          <a:xfrm>
            <a:off x="400220" y="3474170"/>
            <a:ext cx="6489364" cy="2893100"/>
          </a:xfrm>
          <a:prstGeom prst="rect">
            <a:avLst/>
          </a:prstGeom>
          <a:noFill/>
        </p:spPr>
        <p:txBody>
          <a:bodyPr wrap="square" rtlCol="0">
            <a:spAutoFit/>
          </a:bodyPr>
          <a:lstStyle/>
          <a:p>
            <a:pPr marL="285750" indent="-285750" algn="just">
              <a:buFont typeface="Wingdings" panose="05000000000000000000" pitchFamily="2" charset="2"/>
              <a:buChar char="ü"/>
            </a:pPr>
            <a:r>
              <a:rPr lang="tr-TR" sz="1400" dirty="0">
                <a:latin typeface="Times New Roman" panose="02020603050405020304" pitchFamily="18" charset="0"/>
                <a:cs typeface="Times New Roman" panose="02020603050405020304" pitchFamily="18" charset="0"/>
              </a:rPr>
              <a:t>Geliştirdiğimiz projemizin elektrik üretim fikri için uygulanabilirliğini İstanbul Solar Enerji Potansiyeli Haritası verileri ile İstanbul Yapı Yoğunluk Haritası verilerini birleştirerek sunmaktayız. Haritalardaki verilere göre yapı yoğunluk ve solar enerjinin en optimum verim verecek şekilde değerlendirilmesinden sonra projenin uygulanmasına </a:t>
            </a:r>
            <a:r>
              <a:rPr lang="tr-TR" sz="1400" dirty="0" err="1">
                <a:latin typeface="Times New Roman" panose="02020603050405020304" pitchFamily="18" charset="0"/>
                <a:cs typeface="Times New Roman" panose="02020603050405020304" pitchFamily="18" charset="0"/>
              </a:rPr>
              <a:t>Sultangazi</a:t>
            </a:r>
            <a:r>
              <a:rPr lang="tr-TR" sz="1400" dirty="0">
                <a:latin typeface="Times New Roman" panose="02020603050405020304" pitchFamily="18" charset="0"/>
                <a:cs typeface="Times New Roman" panose="02020603050405020304" pitchFamily="18" charset="0"/>
              </a:rPr>
              <a:t>, Esenler, Bağcılar ve Küçükçekmece ilçelerindeki binalardan başlanmasının daha uygun olduğunu gözlemledik. Ülkemizdeki bir çok kuruluşun panel üretimi gerçekleştirmesi ve elektronik kart üretimini de ülke içerisinde yapabilmemiz bu projenin gerçekleştirilmesi için dışa bağımlılığın olması gerekmediğini göstermektedir. Su tasarrufu için geliştirdiğimiz fikrimizde ise üretilen sistemlerin cihazlara entegresi sonucunda kullanıma sunulabilecektir. Bu kısımda da yeni bir ürün üretilmeyip geliştirdiğimiz sistemler mevcut ürünlere entegre edileceğinden herhangi bir uygulama zorluğu söz konusu değildir.</a:t>
            </a:r>
          </a:p>
        </p:txBody>
      </p:sp>
      <p:pic>
        <p:nvPicPr>
          <p:cNvPr id="22" name="Resim 21">
            <a:extLst>
              <a:ext uri="{FF2B5EF4-FFF2-40B4-BE49-F238E27FC236}">
                <a16:creationId xmlns:a16="http://schemas.microsoft.com/office/drawing/2014/main" id="{C45F38FA-F6BE-9F6F-41C5-E73C7AB7DB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916" y="739805"/>
            <a:ext cx="3891010" cy="2181324"/>
          </a:xfrm>
          <a:prstGeom prst="rect">
            <a:avLst/>
          </a:prstGeom>
        </p:spPr>
      </p:pic>
    </p:spTree>
    <p:extLst>
      <p:ext uri="{BB962C8B-B14F-4D97-AF65-F5344CB8AC3E}">
        <p14:creationId xmlns:p14="http://schemas.microsoft.com/office/powerpoint/2010/main" val="3590092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47B18079-4640-E6A2-DB4E-67E2212065F0}"/>
              </a:ext>
            </a:extLst>
          </p:cNvPr>
          <p:cNvPicPr>
            <a:picLocks noChangeAspect="1"/>
          </p:cNvPicPr>
          <p:nvPr/>
        </p:nvPicPr>
        <p:blipFill>
          <a:blip r:embed="rId3"/>
          <a:stretch>
            <a:fillRect/>
          </a:stretch>
        </p:blipFill>
        <p:spPr>
          <a:xfrm>
            <a:off x="0" y="0"/>
            <a:ext cx="12192000" cy="6858000"/>
          </a:xfrm>
          <a:prstGeom prst="rect">
            <a:avLst/>
          </a:prstGeom>
        </p:spPr>
      </p:pic>
      <p:sp>
        <p:nvSpPr>
          <p:cNvPr id="7" name="Metin kutusu 6">
            <a:extLst>
              <a:ext uri="{FF2B5EF4-FFF2-40B4-BE49-F238E27FC236}">
                <a16:creationId xmlns:a16="http://schemas.microsoft.com/office/drawing/2014/main" id="{3B32758B-15B8-A4FF-0ABB-CE8D32ABB210}"/>
              </a:ext>
            </a:extLst>
          </p:cNvPr>
          <p:cNvSpPr txBox="1"/>
          <p:nvPr/>
        </p:nvSpPr>
        <p:spPr>
          <a:xfrm>
            <a:off x="0" y="367530"/>
            <a:ext cx="6574367" cy="374077"/>
          </a:xfrm>
          <a:prstGeom prst="rect">
            <a:avLst/>
          </a:prstGeom>
          <a:noFill/>
        </p:spPr>
        <p:txBody>
          <a:bodyPr wrap="square">
            <a:spAutoFit/>
          </a:bodyPr>
          <a:lstStyle/>
          <a:p>
            <a:pPr>
              <a:lnSpc>
                <a:spcPct val="107000"/>
              </a:lnSpc>
              <a:spcAft>
                <a:spcPts val="800"/>
              </a:spcAft>
            </a:pPr>
            <a:r>
              <a:rPr lang="tr-TR" b="1" dirty="0">
                <a:latin typeface="Times New Roman" panose="02020603050405020304" pitchFamily="18" charset="0"/>
                <a:ea typeface="Calibri" panose="020F0502020204030204" pitchFamily="34" charset="0"/>
                <a:cs typeface="Times New Roman" panose="02020603050405020304" pitchFamily="18" charset="0"/>
              </a:rPr>
              <a:t>       1. GİRİŞ</a:t>
            </a:r>
            <a:endParaRPr lang="tr-TR"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Metin kutusu 1">
            <a:extLst>
              <a:ext uri="{FF2B5EF4-FFF2-40B4-BE49-F238E27FC236}">
                <a16:creationId xmlns:a16="http://schemas.microsoft.com/office/drawing/2014/main" id="{5B87F167-4B45-EF3E-86C6-004E345D257A}"/>
              </a:ext>
            </a:extLst>
          </p:cNvPr>
          <p:cNvSpPr txBox="1"/>
          <p:nvPr/>
        </p:nvSpPr>
        <p:spPr>
          <a:xfrm>
            <a:off x="419100" y="741607"/>
            <a:ext cx="7014633" cy="6124754"/>
          </a:xfrm>
          <a:prstGeom prst="rect">
            <a:avLst/>
          </a:prstGeom>
          <a:noFill/>
        </p:spPr>
        <p:txBody>
          <a:bodyPr wrap="square" rtlCol="0">
            <a:spAutoFit/>
          </a:bodyPr>
          <a:lstStyle/>
          <a:p>
            <a:pPr marL="171450" indent="-171450" algn="just">
              <a:buFont typeface="Wingdings" panose="05000000000000000000" pitchFamily="2" charset="2"/>
              <a:buChar char="ü"/>
            </a:pPr>
            <a:r>
              <a:rPr lang="tr-TR" sz="1400" i="0" dirty="0">
                <a:solidFill>
                  <a:srgbClr val="202122"/>
                </a:solidFill>
                <a:effectLst/>
                <a:latin typeface="Times New Roman" panose="02020603050405020304" pitchFamily="18" charset="0"/>
                <a:cs typeface="Times New Roman" panose="02020603050405020304" pitchFamily="18" charset="0"/>
              </a:rPr>
              <a:t>Sürdürülebilirlik</a:t>
            </a:r>
            <a:r>
              <a:rPr lang="tr-TR" sz="1400" b="0" i="0" dirty="0">
                <a:solidFill>
                  <a:srgbClr val="202122"/>
                </a:solidFill>
                <a:effectLst/>
                <a:latin typeface="Times New Roman" panose="02020603050405020304" pitchFamily="18" charset="0"/>
                <a:cs typeface="Times New Roman" panose="02020603050405020304" pitchFamily="18" charset="0"/>
              </a:rPr>
              <a:t> kavramı daimi olma yeteneği olarak adlandırılabilir. Sürdürülebilirlik günümüzde genel olarak biyosfer ve uygarlığın bu yeteneğine atfen kullanılmaktadır. Aynı zamanda, kaynakların sömürülmesi, yatırımların yönü, teknolojik gelişmenin yönlendirilmesi, kurumsal değişimin uyum içinde olduğu ve insan ihtiyaçlarını karşılayabilme potansiyelinin hem günümüzde hem de gelecek için korunduğu dengeli bir ortamda değişimin sağlanması olarak tanımlanabilir.</a:t>
            </a:r>
          </a:p>
          <a:p>
            <a:pPr algn="just"/>
            <a:endParaRPr lang="tr-TR" sz="1400" b="0" i="0" dirty="0">
              <a:solidFill>
                <a:srgbClr val="202122"/>
              </a:solidFill>
              <a:effectLst/>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ü"/>
            </a:pPr>
            <a:r>
              <a:rPr lang="tr-TR" sz="1400" dirty="0">
                <a:solidFill>
                  <a:srgbClr val="202122"/>
                </a:solidFill>
                <a:latin typeface="Times New Roman" panose="02020603050405020304" pitchFamily="18" charset="0"/>
                <a:cs typeface="Times New Roman" panose="02020603050405020304" pitchFamily="18" charset="0"/>
              </a:rPr>
              <a:t>Biyosferimizin korunması ve sürdürülebilirliği için ekosistemin, doğal çevrenin ve </a:t>
            </a:r>
            <a:r>
              <a:rPr lang="tr-TR" sz="1400" dirty="0" err="1">
                <a:solidFill>
                  <a:srgbClr val="202122"/>
                </a:solidFill>
                <a:latin typeface="Times New Roman" panose="02020603050405020304" pitchFamily="18" charset="0"/>
                <a:cs typeface="Times New Roman" panose="02020603050405020304" pitchFamily="18" charset="0"/>
              </a:rPr>
              <a:t>biyoçeşitliliğin</a:t>
            </a:r>
            <a:r>
              <a:rPr lang="tr-TR" sz="1400" dirty="0">
                <a:solidFill>
                  <a:srgbClr val="202122"/>
                </a:solidFill>
                <a:latin typeface="Times New Roman" panose="02020603050405020304" pitchFamily="18" charset="0"/>
                <a:cs typeface="Times New Roman" panose="02020603050405020304" pitchFamily="18" charset="0"/>
              </a:rPr>
              <a:t> korunması gerekmektedir. Ekosistemin korunması için; insan dışı tüm canlılar ve bu canlıların yaşam ortamlarının kontrol altında tutulması</a:t>
            </a:r>
            <a:r>
              <a:rPr lang="tr-TR" sz="1400" b="0" i="0" dirty="0">
                <a:solidFill>
                  <a:srgbClr val="202122"/>
                </a:solidFill>
                <a:effectLst/>
                <a:latin typeface="Times New Roman" panose="02020603050405020304" pitchFamily="18" charset="0"/>
                <a:cs typeface="Times New Roman" panose="02020603050405020304" pitchFamily="18" charset="0"/>
              </a:rPr>
              <a:t>,</a:t>
            </a:r>
            <a:r>
              <a:rPr lang="tr-TR" sz="1400" dirty="0">
                <a:solidFill>
                  <a:srgbClr val="202122"/>
                </a:solidFill>
                <a:latin typeface="Times New Roman" panose="02020603050405020304" pitchFamily="18" charset="0"/>
                <a:cs typeface="Times New Roman" panose="02020603050405020304" pitchFamily="18" charset="0"/>
              </a:rPr>
              <a:t> Doğal Çevrenin korunması için; sadece doğal olaylar sayesinde meydana gelen ve canlı/cansız tüm varlıkları kapsayan bölgelerin kontrol altında tutulması, </a:t>
            </a:r>
            <a:r>
              <a:rPr lang="tr-TR" sz="1400" dirty="0" err="1">
                <a:solidFill>
                  <a:srgbClr val="202122"/>
                </a:solidFill>
                <a:latin typeface="Times New Roman" panose="02020603050405020304" pitchFamily="18" charset="0"/>
                <a:cs typeface="Times New Roman" panose="02020603050405020304" pitchFamily="18" charset="0"/>
              </a:rPr>
              <a:t>Biyoçeşitliliğin</a:t>
            </a:r>
            <a:r>
              <a:rPr lang="tr-TR" sz="1400" dirty="0">
                <a:solidFill>
                  <a:srgbClr val="202122"/>
                </a:solidFill>
                <a:latin typeface="Times New Roman" panose="02020603050405020304" pitchFamily="18" charset="0"/>
                <a:cs typeface="Times New Roman" panose="02020603050405020304" pitchFamily="18" charset="0"/>
              </a:rPr>
              <a:t> korunması için; </a:t>
            </a:r>
            <a:r>
              <a:rPr lang="tr-TR" sz="1400" dirty="0" err="1">
                <a:solidFill>
                  <a:srgbClr val="202122"/>
                </a:solidFill>
                <a:latin typeface="Times New Roman" panose="02020603050405020304" pitchFamily="18" charset="0"/>
                <a:cs typeface="Times New Roman" panose="02020603050405020304" pitchFamily="18" charset="0"/>
              </a:rPr>
              <a:t>biyom</a:t>
            </a:r>
            <a:r>
              <a:rPr lang="tr-TR" sz="1400" dirty="0">
                <a:solidFill>
                  <a:srgbClr val="202122"/>
                </a:solidFill>
                <a:latin typeface="Times New Roman" panose="02020603050405020304" pitchFamily="18" charset="0"/>
                <a:cs typeface="Times New Roman" panose="02020603050405020304" pitchFamily="18" charset="0"/>
              </a:rPr>
              <a:t> veya tüm dünyada bulunan yaşam formları sayesinde oluşan besin zincirinin bozulmaması için kontrol altında tutulması gerekmektedir. Bu alt başlıkların korunması ise insan varlığının sürdürülebilirliği için gereklidir.</a:t>
            </a:r>
          </a:p>
          <a:p>
            <a:pPr algn="just"/>
            <a:endParaRPr lang="tr-TR" sz="1400" dirty="0">
              <a:solidFill>
                <a:srgbClr val="202122"/>
              </a:solidFill>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ü"/>
            </a:pPr>
            <a:r>
              <a:rPr lang="tr-TR" sz="1400" dirty="0">
                <a:solidFill>
                  <a:srgbClr val="202122"/>
                </a:solidFill>
                <a:latin typeface="Times New Roman" panose="02020603050405020304" pitchFamily="18" charset="0"/>
                <a:cs typeface="Times New Roman" panose="02020603050405020304" pitchFamily="18" charset="0"/>
              </a:rPr>
              <a:t>Uygarlığımızın korunması ve sürdürülebilirliği için ise sürdürülebilir enerjinin kullanılması, doğal kaynakların korunması ve bunlar ile ilgili </a:t>
            </a:r>
            <a:r>
              <a:rPr lang="tr-TR" sz="1400" dirty="0" err="1">
                <a:solidFill>
                  <a:srgbClr val="202122"/>
                </a:solidFill>
                <a:latin typeface="Times New Roman" panose="02020603050405020304" pitchFamily="18" charset="0"/>
                <a:cs typeface="Times New Roman" panose="02020603050405020304" pitchFamily="18" charset="0"/>
              </a:rPr>
              <a:t>inovasyonların</a:t>
            </a:r>
            <a:r>
              <a:rPr lang="tr-TR" sz="1400" dirty="0">
                <a:solidFill>
                  <a:srgbClr val="202122"/>
                </a:solidFill>
                <a:latin typeface="Times New Roman" panose="02020603050405020304" pitchFamily="18" charset="0"/>
                <a:cs typeface="Times New Roman" panose="02020603050405020304" pitchFamily="18" charset="0"/>
              </a:rPr>
              <a:t> gerçekleştirilmesi gerekmektedir. Sürdürülebilir enerji gelecek nesillerin ihtiyaçlarını karşılayabilmeleri için gerekli olan kaynakların korunmasını sağlamaktadır. Hava, su, toprak, bitki örtüsü, hayvanlar ve madenler gibi doğal kaynaklar yapay olarak oluşturulamadığı için insanların bunları koruması ve bu koruma yolları ile ilgili yeni nesil teknolojilerin </a:t>
            </a:r>
            <a:r>
              <a:rPr lang="tr-TR" sz="1400" dirty="0" err="1">
                <a:solidFill>
                  <a:srgbClr val="202122"/>
                </a:solidFill>
                <a:latin typeface="Times New Roman" panose="02020603050405020304" pitchFamily="18" charset="0"/>
                <a:cs typeface="Times New Roman" panose="02020603050405020304" pitchFamily="18" charset="0"/>
              </a:rPr>
              <a:t>inovasyon</a:t>
            </a:r>
            <a:r>
              <a:rPr lang="tr-TR" sz="1400" dirty="0">
                <a:solidFill>
                  <a:srgbClr val="202122"/>
                </a:solidFill>
                <a:latin typeface="Times New Roman" panose="02020603050405020304" pitchFamily="18" charset="0"/>
                <a:cs typeface="Times New Roman" panose="02020603050405020304" pitchFamily="18" charset="0"/>
              </a:rPr>
              <a:t> yolu ile entegre edilmesi ciddi önem arz etmektedir.</a:t>
            </a:r>
          </a:p>
          <a:p>
            <a:pPr marL="171450" indent="-171450" algn="just">
              <a:buFont typeface="Wingdings" panose="05000000000000000000" pitchFamily="2" charset="2"/>
              <a:buChar char="ü"/>
            </a:pPr>
            <a:endParaRPr lang="tr-TR" sz="1400" dirty="0">
              <a:solidFill>
                <a:srgbClr val="202122"/>
              </a:solidFill>
              <a:latin typeface="Times New Roman" panose="02020603050405020304" pitchFamily="18" charset="0"/>
              <a:cs typeface="Times New Roman" panose="02020603050405020304" pitchFamily="18" charset="0"/>
            </a:endParaRPr>
          </a:p>
          <a:p>
            <a:pPr marL="171450" indent="-171450" algn="just">
              <a:buFont typeface="Wingdings" panose="05000000000000000000" pitchFamily="2" charset="2"/>
              <a:buChar char="ü"/>
            </a:pPr>
            <a:r>
              <a:rPr lang="tr-TR" sz="1400" dirty="0">
                <a:solidFill>
                  <a:srgbClr val="202122"/>
                </a:solidFill>
                <a:latin typeface="Times New Roman" panose="02020603050405020304" pitchFamily="18" charset="0"/>
                <a:cs typeface="Times New Roman" panose="02020603050405020304" pitchFamily="18" charset="0"/>
              </a:rPr>
              <a:t>Tüm bunlar dikkate alındığında ise insanlığın fosil kaynaklardan olabildiğince uzak durması ve yenilenebilir kaynakların kullanımını arttırması gerekmektedir. Sunacağımız raporda ise bu farkındalığı arttırmak ve yeni nesil teknolojiler ile </a:t>
            </a:r>
            <a:r>
              <a:rPr lang="tr-TR" sz="1400" dirty="0" err="1">
                <a:solidFill>
                  <a:srgbClr val="202122"/>
                </a:solidFill>
                <a:latin typeface="Times New Roman" panose="02020603050405020304" pitchFamily="18" charset="0"/>
                <a:cs typeface="Times New Roman" panose="02020603050405020304" pitchFamily="18" charset="0"/>
              </a:rPr>
              <a:t>inovasyonlar</a:t>
            </a:r>
            <a:r>
              <a:rPr lang="tr-TR" sz="1400" dirty="0">
                <a:solidFill>
                  <a:srgbClr val="202122"/>
                </a:solidFill>
                <a:latin typeface="Times New Roman" panose="02020603050405020304" pitchFamily="18" charset="0"/>
                <a:cs typeface="Times New Roman" panose="02020603050405020304" pitchFamily="18" charset="0"/>
              </a:rPr>
              <a:t> sunmayı amaçlamaktayız.</a:t>
            </a:r>
          </a:p>
        </p:txBody>
      </p:sp>
    </p:spTree>
    <p:extLst>
      <p:ext uri="{BB962C8B-B14F-4D97-AF65-F5344CB8AC3E}">
        <p14:creationId xmlns:p14="http://schemas.microsoft.com/office/powerpoint/2010/main" val="1305425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AE80A02A-2FDD-92B1-6D31-75DF6E220E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Resim 2">
            <a:extLst>
              <a:ext uri="{FF2B5EF4-FFF2-40B4-BE49-F238E27FC236}">
                <a16:creationId xmlns:a16="http://schemas.microsoft.com/office/drawing/2014/main" id="{E76919B0-FDC0-3C86-5979-81066BB1139F}"/>
              </a:ext>
            </a:extLst>
          </p:cNvPr>
          <p:cNvPicPr>
            <a:picLocks noChangeAspect="1"/>
          </p:cNvPicPr>
          <p:nvPr/>
        </p:nvPicPr>
        <p:blipFill>
          <a:blip r:embed="rId3"/>
          <a:stretch>
            <a:fillRect/>
          </a:stretch>
        </p:blipFill>
        <p:spPr>
          <a:xfrm>
            <a:off x="7337954" y="3000375"/>
            <a:ext cx="428625" cy="428625"/>
          </a:xfrm>
          <a:prstGeom prst="rect">
            <a:avLst/>
          </a:prstGeom>
        </p:spPr>
      </p:pic>
      <p:sp>
        <p:nvSpPr>
          <p:cNvPr id="4" name="İçerik Yer Tutucusu 2">
            <a:extLst>
              <a:ext uri="{FF2B5EF4-FFF2-40B4-BE49-F238E27FC236}">
                <a16:creationId xmlns:a16="http://schemas.microsoft.com/office/drawing/2014/main" id="{B2577704-8B34-E4ED-21C5-7077C22CEF93}"/>
              </a:ext>
            </a:extLst>
          </p:cNvPr>
          <p:cNvSpPr>
            <a:spLocks noGrp="1"/>
          </p:cNvSpPr>
          <p:nvPr>
            <p:ph idx="1"/>
          </p:nvPr>
        </p:nvSpPr>
        <p:spPr>
          <a:xfrm>
            <a:off x="4367331" y="948513"/>
            <a:ext cx="3550913" cy="4960973"/>
          </a:xfrm>
        </p:spPr>
        <p:txBody>
          <a:bodyPr>
            <a:normAutofit/>
          </a:bodyPr>
          <a:lstStyle/>
          <a:p>
            <a:pPr marL="0" indent="0" algn="just">
              <a:lnSpc>
                <a:spcPct val="107000"/>
              </a:lnSpc>
              <a:spcAft>
                <a:spcPts val="800"/>
              </a:spcAft>
              <a:buNone/>
            </a:pPr>
            <a:r>
              <a:rPr lang="tr-TR" sz="1400" dirty="0">
                <a:latin typeface="Times New Roman" panose="02020603050405020304" pitchFamily="18" charset="0"/>
                <a:ea typeface="Calibri" panose="020F0502020204030204" pitchFamily="34" charset="0"/>
                <a:cs typeface="Times New Roman" panose="02020603050405020304" pitchFamily="18" charset="0"/>
              </a:rPr>
              <a:t>Projemizin su tasarruf kısmında konutlarda su tüketimi yapan bazı cihazlara yeni sistemler geliştirerek daha az su tüketimi yapmasını sağlamaktayız. Özellikle çamaşır makineleri ve bulaşık makineleri içerisine koyulan ürün kadar su tüketirse ciddi miktarda su tasarrufu yapılabilmektedir. Standart ve bizim geliştirdiğimiz sistemin entegre edildiğini makinelerin karşılaştırmaları Günlük Bulaşık Makinesi Grafiğinde ve Günlük Çamaşır Makinesi Grafiğinde görülmektedir. Bu sistemler entegre edildikten sonra ise aylık kar grafiği Aylık Su Kar Grafiğinde görülmektedir. Ayrıca musluk, duş ve tuvaletlerden çıkan suların çok kirli sular olmamasından ötürü her binaya yerleştirilen basit artıma sistemleri ile arıtılarak geri dönüşümü sağlanabilir. Geri dönüşümden elde edilen sular binalara yakın</a:t>
            </a:r>
            <a:endParaRPr lang="tr-TR" sz="1800" dirty="0">
              <a:latin typeface="Times New Roman" panose="02020603050405020304" pitchFamily="18" charset="0"/>
              <a:cs typeface="Times New Roman" panose="02020603050405020304" pitchFamily="18" charset="0"/>
            </a:endParaRPr>
          </a:p>
        </p:txBody>
      </p:sp>
      <p:sp>
        <p:nvSpPr>
          <p:cNvPr id="5" name="Metin kutusu 4">
            <a:extLst>
              <a:ext uri="{FF2B5EF4-FFF2-40B4-BE49-F238E27FC236}">
                <a16:creationId xmlns:a16="http://schemas.microsoft.com/office/drawing/2014/main" id="{1D53EC63-51A4-05B9-BD6E-779EF1F689E1}"/>
              </a:ext>
            </a:extLst>
          </p:cNvPr>
          <p:cNvSpPr txBox="1"/>
          <p:nvPr/>
        </p:nvSpPr>
        <p:spPr>
          <a:xfrm>
            <a:off x="0" y="175480"/>
            <a:ext cx="6574367" cy="773032"/>
          </a:xfrm>
          <a:prstGeom prst="rect">
            <a:avLst/>
          </a:prstGeom>
          <a:noFill/>
        </p:spPr>
        <p:txBody>
          <a:bodyPr wrap="square">
            <a:spAutoFit/>
          </a:bodyPr>
          <a:lstStyle/>
          <a:p>
            <a:pPr>
              <a:lnSpc>
                <a:spcPct val="107000"/>
              </a:lnSpc>
              <a:spcAft>
                <a:spcPts val="800"/>
              </a:spcAft>
            </a:pPr>
            <a:r>
              <a:rPr lang="tr-TR" b="1" dirty="0">
                <a:latin typeface="Times New Roman" panose="02020603050405020304" pitchFamily="18" charset="0"/>
                <a:ea typeface="Calibri" panose="020F0502020204030204" pitchFamily="34" charset="0"/>
                <a:cs typeface="Times New Roman" panose="02020603050405020304" pitchFamily="18" charset="0"/>
              </a:rPr>
              <a:t>       </a:t>
            </a:r>
            <a:r>
              <a:rPr lang="tr-TR" sz="1800" b="1" dirty="0">
                <a:latin typeface="Times New Roman" panose="02020603050405020304" pitchFamily="18" charset="0"/>
                <a:ea typeface="Calibri" panose="020F0502020204030204" pitchFamily="34" charset="0"/>
                <a:cs typeface="Times New Roman" panose="02020603050405020304" pitchFamily="18" charset="0"/>
              </a:rPr>
              <a:t>2. İLGİLİ ÇALIŞMALAR</a:t>
            </a:r>
            <a:endParaRPr lang="tr-TR"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tr-TR" b="1" dirty="0">
                <a:latin typeface="Times New Roman" panose="02020603050405020304" pitchFamily="18" charset="0"/>
                <a:ea typeface="Calibri" panose="020F0502020204030204" pitchFamily="34" charset="0"/>
                <a:cs typeface="Times New Roman" panose="02020603050405020304" pitchFamily="18" charset="0"/>
              </a:rPr>
              <a:t>       </a:t>
            </a:r>
            <a:r>
              <a:rPr lang="tr-TR" sz="1800" b="1" dirty="0">
                <a:latin typeface="Times New Roman" panose="02020603050405020304" pitchFamily="18" charset="0"/>
                <a:ea typeface="Calibri" panose="020F0502020204030204" pitchFamily="34" charset="0"/>
                <a:cs typeface="Times New Roman" panose="02020603050405020304" pitchFamily="18" charset="0"/>
              </a:rPr>
              <a:t>2.1. Su Tasarrufu ile İlgi Çalışmalar</a:t>
            </a:r>
            <a:endParaRPr lang="tr-TR" sz="1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7" name="Resim 6">
            <a:extLst>
              <a:ext uri="{FF2B5EF4-FFF2-40B4-BE49-F238E27FC236}">
                <a16:creationId xmlns:a16="http://schemas.microsoft.com/office/drawing/2014/main" id="{94D65517-FB76-2026-49D3-F87ED027E9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525" y="1049243"/>
            <a:ext cx="3870224" cy="2378657"/>
          </a:xfrm>
          <a:prstGeom prst="rect">
            <a:avLst/>
          </a:prstGeom>
        </p:spPr>
      </p:pic>
      <p:pic>
        <p:nvPicPr>
          <p:cNvPr id="9" name="Resim 8">
            <a:extLst>
              <a:ext uri="{FF2B5EF4-FFF2-40B4-BE49-F238E27FC236}">
                <a16:creationId xmlns:a16="http://schemas.microsoft.com/office/drawing/2014/main" id="{10E140C8-FDFB-9F76-73B0-C793E50852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525" y="3760183"/>
            <a:ext cx="3870224" cy="2378657"/>
          </a:xfrm>
          <a:prstGeom prst="rect">
            <a:avLst/>
          </a:prstGeom>
        </p:spPr>
      </p:pic>
      <p:pic>
        <p:nvPicPr>
          <p:cNvPr id="11" name="Resim 10">
            <a:extLst>
              <a:ext uri="{FF2B5EF4-FFF2-40B4-BE49-F238E27FC236}">
                <a16:creationId xmlns:a16="http://schemas.microsoft.com/office/drawing/2014/main" id="{89804165-0D3D-CE24-26D9-FCC39DA84A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06662" y="142838"/>
            <a:ext cx="4145254" cy="2378657"/>
          </a:xfrm>
          <a:prstGeom prst="rect">
            <a:avLst/>
          </a:prstGeom>
        </p:spPr>
      </p:pic>
      <p:pic>
        <p:nvPicPr>
          <p:cNvPr id="13" name="Resim 12">
            <a:extLst>
              <a:ext uri="{FF2B5EF4-FFF2-40B4-BE49-F238E27FC236}">
                <a16:creationId xmlns:a16="http://schemas.microsoft.com/office/drawing/2014/main" id="{D50B8949-8777-31A3-6BC7-EF84A7A8A0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6662" y="2615105"/>
            <a:ext cx="4145254" cy="2378657"/>
          </a:xfrm>
          <a:prstGeom prst="rect">
            <a:avLst/>
          </a:prstGeom>
        </p:spPr>
      </p:pic>
      <p:sp>
        <p:nvSpPr>
          <p:cNvPr id="14" name="İçerik Yer Tutucusu 2">
            <a:extLst>
              <a:ext uri="{FF2B5EF4-FFF2-40B4-BE49-F238E27FC236}">
                <a16:creationId xmlns:a16="http://schemas.microsoft.com/office/drawing/2014/main" id="{3865EF38-BDC0-03F2-CB2B-C2A3387C2DD2}"/>
              </a:ext>
            </a:extLst>
          </p:cNvPr>
          <p:cNvSpPr txBox="1">
            <a:spLocks/>
          </p:cNvSpPr>
          <p:nvPr/>
        </p:nvSpPr>
        <p:spPr>
          <a:xfrm>
            <a:off x="4355749" y="5050243"/>
            <a:ext cx="5148496" cy="1807758"/>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tr-TR" sz="1400" dirty="0">
                <a:latin typeface="Times New Roman" panose="02020603050405020304" pitchFamily="18" charset="0"/>
                <a:ea typeface="Calibri" panose="020F0502020204030204" pitchFamily="34" charset="0"/>
                <a:cs typeface="Times New Roman" panose="02020603050405020304" pitchFamily="18" charset="0"/>
              </a:rPr>
              <a:t>park ve bahçelere aktarılarak park ve bahçelerde kullanılan sudan da tasarruf edilebilir. Yıllık park ve bahçelerde kullanılan su miktarı ile bu suyun ekonomik sonucu Yıllık Su Grafiğinde görülmektedir. Park ve bahçeler gibi yeşil alanlardaki sulama sistemleri ise damıtma sistemi kullanılarak sulanması ve bu sulama sisteminin nem algılayan </a:t>
            </a:r>
          </a:p>
        </p:txBody>
      </p:sp>
      <p:sp>
        <p:nvSpPr>
          <p:cNvPr id="15" name="İçerik Yer Tutucusu 2">
            <a:extLst>
              <a:ext uri="{FF2B5EF4-FFF2-40B4-BE49-F238E27FC236}">
                <a16:creationId xmlns:a16="http://schemas.microsoft.com/office/drawing/2014/main" id="{7FB6603E-D0D8-BC60-C976-0F5B0F6E5682}"/>
              </a:ext>
            </a:extLst>
          </p:cNvPr>
          <p:cNvSpPr txBox="1">
            <a:spLocks/>
          </p:cNvSpPr>
          <p:nvPr/>
        </p:nvSpPr>
        <p:spPr>
          <a:xfrm>
            <a:off x="417791" y="6170428"/>
            <a:ext cx="9086454" cy="762622"/>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7000"/>
              </a:lnSpc>
              <a:spcAft>
                <a:spcPts val="800"/>
              </a:spcAft>
              <a:buNone/>
            </a:pPr>
            <a:r>
              <a:rPr lang="tr-TR" sz="1400" dirty="0">
                <a:latin typeface="Times New Roman" panose="02020603050405020304" pitchFamily="18" charset="0"/>
                <a:ea typeface="Calibri" panose="020F0502020204030204" pitchFamily="34" charset="0"/>
                <a:cs typeface="Times New Roman" panose="02020603050405020304" pitchFamily="18" charset="0"/>
              </a:rPr>
              <a:t>bir otonom sisteme bağlı olarak çalışması ise yeşil alanlarda kullanılan sudan da tasarruf edilmesini sağlamaktadır. İstanbul’daki yıllık su tüketimi ve bu suyun ekonomik sonucu Yıllık Su Grafiğinde görülmektedir. Konut içinde su tüketimi yapan cihazların bilgileri geliştirdiğimiz mobil uygulamada da gösterilmektedir (bkz. </a:t>
            </a:r>
            <a:r>
              <a:rPr lang="tr-TR" sz="1400" dirty="0" err="1">
                <a:latin typeface="Times New Roman" panose="02020603050405020304" pitchFamily="18" charset="0"/>
                <a:ea typeface="Calibri" panose="020F0502020204030204" pitchFamily="34" charset="0"/>
                <a:cs typeface="Times New Roman" panose="02020603050405020304" pitchFamily="18" charset="0"/>
              </a:rPr>
              <a:t>syf</a:t>
            </a:r>
            <a:r>
              <a:rPr lang="tr-TR" sz="1400" dirty="0">
                <a:latin typeface="Times New Roman" panose="02020603050405020304" pitchFamily="18" charset="0"/>
                <a:ea typeface="Calibri" panose="020F0502020204030204" pitchFamily="34" charset="0"/>
                <a:cs typeface="Times New Roman" panose="02020603050405020304" pitchFamily="18" charset="0"/>
              </a:rPr>
              <a:t>. 6).</a:t>
            </a:r>
          </a:p>
        </p:txBody>
      </p:sp>
    </p:spTree>
    <p:extLst>
      <p:ext uri="{BB962C8B-B14F-4D97-AF65-F5344CB8AC3E}">
        <p14:creationId xmlns:p14="http://schemas.microsoft.com/office/powerpoint/2010/main" val="3668724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çerik Yer Tutucusu 2">
            <a:extLst>
              <a:ext uri="{FF2B5EF4-FFF2-40B4-BE49-F238E27FC236}">
                <a16:creationId xmlns:a16="http://schemas.microsoft.com/office/drawing/2014/main" id="{47CB7164-3D2A-CB0E-85EC-8A7D80B48B19}"/>
              </a:ext>
            </a:extLst>
          </p:cNvPr>
          <p:cNvSpPr>
            <a:spLocks noGrp="1"/>
          </p:cNvSpPr>
          <p:nvPr>
            <p:ph idx="1"/>
          </p:nvPr>
        </p:nvSpPr>
        <p:spPr>
          <a:xfrm>
            <a:off x="3857355" y="859790"/>
            <a:ext cx="3588865" cy="2037047"/>
          </a:xfrm>
        </p:spPr>
        <p:txBody>
          <a:bodyPr>
            <a:normAutofit/>
          </a:bodyPr>
          <a:lstStyle/>
          <a:p>
            <a:pPr marL="0" indent="0" algn="just">
              <a:buNone/>
            </a:pPr>
            <a:r>
              <a:rPr lang="tr-TR" sz="1400" dirty="0">
                <a:latin typeface="Times New Roman" panose="02020603050405020304" pitchFamily="18" charset="0"/>
                <a:cs typeface="Times New Roman" panose="02020603050405020304" pitchFamily="18" charset="0"/>
              </a:rPr>
              <a:t>Projemizin enerji kısmında ise İstanbul’daki binaların çatılarını GES ile geliştirerek elektrik üretimi sağlanmasından bahsetmekteyiz. Ortalama çatı boyutlarına göre paneller doğru eğim ile yerleştirildikten sonra her çatıya yaklaşık olarak 40 adet 300W’lık panel sığabilmektedir. Bu sistemin uygulanmasında herhangi bir kullanılabilir araziyi veya alanı işgal etmediğimiz için sadece paneller yerleştirilerek gerçekleştirilebilir.</a:t>
            </a:r>
            <a:endParaRPr lang="tr-TR" sz="1400" dirty="0">
              <a:latin typeface="Times New Roman" panose="02020603050405020304" pitchFamily="18" charset="0"/>
              <a:ea typeface="Calibri" panose="020F0502020204030204" pitchFamily="34" charset="0"/>
            </a:endParaRPr>
          </a:p>
        </p:txBody>
      </p:sp>
      <p:pic>
        <p:nvPicPr>
          <p:cNvPr id="27" name="Resim 26">
            <a:extLst>
              <a:ext uri="{FF2B5EF4-FFF2-40B4-BE49-F238E27FC236}">
                <a16:creationId xmlns:a16="http://schemas.microsoft.com/office/drawing/2014/main" id="{2E575884-80BA-DF36-A511-8FF786971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5" y="3146042"/>
            <a:ext cx="2312031" cy="710231"/>
          </a:xfrm>
          <a:prstGeom prst="rect">
            <a:avLst/>
          </a:prstGeom>
        </p:spPr>
      </p:pic>
      <p:pic>
        <p:nvPicPr>
          <p:cNvPr id="28" name="Resim 27">
            <a:extLst>
              <a:ext uri="{FF2B5EF4-FFF2-40B4-BE49-F238E27FC236}">
                <a16:creationId xmlns:a16="http://schemas.microsoft.com/office/drawing/2014/main" id="{70012A93-9E67-2A20-DFD5-40B76D548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835" y="3146042"/>
            <a:ext cx="2312031" cy="710231"/>
          </a:xfrm>
          <a:prstGeom prst="rect">
            <a:avLst/>
          </a:prstGeom>
        </p:spPr>
      </p:pic>
      <p:pic>
        <p:nvPicPr>
          <p:cNvPr id="29" name="Resim 28">
            <a:extLst>
              <a:ext uri="{FF2B5EF4-FFF2-40B4-BE49-F238E27FC236}">
                <a16:creationId xmlns:a16="http://schemas.microsoft.com/office/drawing/2014/main" id="{2ED67C7F-6067-698C-335F-6D47D7853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866" y="3171441"/>
            <a:ext cx="2312031" cy="710231"/>
          </a:xfrm>
          <a:prstGeom prst="rect">
            <a:avLst/>
          </a:prstGeom>
        </p:spPr>
      </p:pic>
      <p:pic>
        <p:nvPicPr>
          <p:cNvPr id="30" name="Resim 29">
            <a:extLst>
              <a:ext uri="{FF2B5EF4-FFF2-40B4-BE49-F238E27FC236}">
                <a16:creationId xmlns:a16="http://schemas.microsoft.com/office/drawing/2014/main" id="{1E938DA2-EB0D-74C3-35D8-7939ACAAD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0897" y="3146041"/>
            <a:ext cx="2312031" cy="710231"/>
          </a:xfrm>
          <a:prstGeom prst="rect">
            <a:avLst/>
          </a:prstGeom>
        </p:spPr>
      </p:pic>
      <p:pic>
        <p:nvPicPr>
          <p:cNvPr id="31" name="Resim 30">
            <a:extLst>
              <a:ext uri="{FF2B5EF4-FFF2-40B4-BE49-F238E27FC236}">
                <a16:creationId xmlns:a16="http://schemas.microsoft.com/office/drawing/2014/main" id="{74EEB75F-4D9A-30FF-5D73-03FF235C2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2929" y="3146041"/>
            <a:ext cx="2312031" cy="710231"/>
          </a:xfrm>
          <a:prstGeom prst="rect">
            <a:avLst/>
          </a:prstGeom>
        </p:spPr>
      </p:pic>
      <p:pic>
        <p:nvPicPr>
          <p:cNvPr id="35" name="Resim 34">
            <a:extLst>
              <a:ext uri="{FF2B5EF4-FFF2-40B4-BE49-F238E27FC236}">
                <a16:creationId xmlns:a16="http://schemas.microsoft.com/office/drawing/2014/main" id="{79E339AE-93D7-FE8D-A4BD-D568B1E70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14157">
            <a:off x="4026540" y="2843308"/>
            <a:ext cx="273301" cy="559616"/>
          </a:xfrm>
          <a:prstGeom prst="rect">
            <a:avLst/>
          </a:prstGeom>
        </p:spPr>
      </p:pic>
      <p:pic>
        <p:nvPicPr>
          <p:cNvPr id="36" name="Resim 35">
            <a:extLst>
              <a:ext uri="{FF2B5EF4-FFF2-40B4-BE49-F238E27FC236}">
                <a16:creationId xmlns:a16="http://schemas.microsoft.com/office/drawing/2014/main" id="{45B434F5-99C2-DB26-9B31-91D219DB2D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14157">
            <a:off x="7126485" y="2866232"/>
            <a:ext cx="273301" cy="559616"/>
          </a:xfrm>
          <a:prstGeom prst="rect">
            <a:avLst/>
          </a:prstGeom>
        </p:spPr>
      </p:pic>
      <p:pic>
        <p:nvPicPr>
          <p:cNvPr id="38" name="Resim 37">
            <a:extLst>
              <a:ext uri="{FF2B5EF4-FFF2-40B4-BE49-F238E27FC236}">
                <a16:creationId xmlns:a16="http://schemas.microsoft.com/office/drawing/2014/main" id="{94E1EB24-0017-FA30-DD23-3619B7B2CB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14157">
            <a:off x="4897132" y="3607829"/>
            <a:ext cx="273301" cy="559616"/>
          </a:xfrm>
          <a:prstGeom prst="rect">
            <a:avLst/>
          </a:prstGeom>
        </p:spPr>
      </p:pic>
      <p:pic>
        <p:nvPicPr>
          <p:cNvPr id="40" name="Resim 39">
            <a:extLst>
              <a:ext uri="{FF2B5EF4-FFF2-40B4-BE49-F238E27FC236}">
                <a16:creationId xmlns:a16="http://schemas.microsoft.com/office/drawing/2014/main" id="{16003D96-D2B5-0825-8CF5-0ED6B12231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14157">
            <a:off x="7985229" y="3607830"/>
            <a:ext cx="273301" cy="559616"/>
          </a:xfrm>
          <a:prstGeom prst="rect">
            <a:avLst/>
          </a:prstGeom>
        </p:spPr>
      </p:pic>
      <p:sp>
        <p:nvSpPr>
          <p:cNvPr id="14" name="Metin kutusu 13">
            <a:extLst>
              <a:ext uri="{FF2B5EF4-FFF2-40B4-BE49-F238E27FC236}">
                <a16:creationId xmlns:a16="http://schemas.microsoft.com/office/drawing/2014/main" id="{9F8FDC09-DF52-42C5-DA26-296C7E4058A5}"/>
              </a:ext>
            </a:extLst>
          </p:cNvPr>
          <p:cNvSpPr txBox="1"/>
          <p:nvPr/>
        </p:nvSpPr>
        <p:spPr>
          <a:xfrm>
            <a:off x="1" y="367530"/>
            <a:ext cx="5715000" cy="368755"/>
          </a:xfrm>
          <a:prstGeom prst="rect">
            <a:avLst/>
          </a:prstGeom>
          <a:noFill/>
        </p:spPr>
        <p:txBody>
          <a:bodyPr wrap="square">
            <a:spAutoFit/>
          </a:bodyPr>
          <a:lstStyle/>
          <a:p>
            <a:pPr>
              <a:lnSpc>
                <a:spcPct val="107000"/>
              </a:lnSpc>
              <a:spcAft>
                <a:spcPts val="800"/>
              </a:spcAft>
            </a:pPr>
            <a:r>
              <a:rPr lang="tr-TR" b="1" dirty="0">
                <a:latin typeface="Times New Roman" panose="02020603050405020304" pitchFamily="18" charset="0"/>
                <a:ea typeface="Calibri" panose="020F0502020204030204" pitchFamily="34" charset="0"/>
                <a:cs typeface="Times New Roman" panose="02020603050405020304" pitchFamily="18" charset="0"/>
              </a:rPr>
              <a:t>       </a:t>
            </a:r>
            <a:r>
              <a:rPr lang="tr-TR" sz="1800" b="1" dirty="0">
                <a:latin typeface="Times New Roman" panose="02020603050405020304" pitchFamily="18" charset="0"/>
                <a:ea typeface="Calibri" panose="020F0502020204030204" pitchFamily="34" charset="0"/>
                <a:cs typeface="Times New Roman" panose="02020603050405020304" pitchFamily="18" charset="0"/>
              </a:rPr>
              <a:t>2.2. Enerji Tasarrufu ve Üretimi İle İlgili Çalışmalar</a:t>
            </a:r>
          </a:p>
        </p:txBody>
      </p:sp>
      <p:pic>
        <p:nvPicPr>
          <p:cNvPr id="33" name="Resim 32">
            <a:extLst>
              <a:ext uri="{FF2B5EF4-FFF2-40B4-BE49-F238E27FC236}">
                <a16:creationId xmlns:a16="http://schemas.microsoft.com/office/drawing/2014/main" id="{FF5EA56C-3B31-57E2-2561-B16068E043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8516" y="4161069"/>
            <a:ext cx="4722135" cy="2696931"/>
          </a:xfrm>
          <a:prstGeom prst="rect">
            <a:avLst/>
          </a:prstGeom>
        </p:spPr>
      </p:pic>
      <p:sp>
        <p:nvSpPr>
          <p:cNvPr id="39" name="İçerik Yer Tutucusu 2">
            <a:extLst>
              <a:ext uri="{FF2B5EF4-FFF2-40B4-BE49-F238E27FC236}">
                <a16:creationId xmlns:a16="http://schemas.microsoft.com/office/drawing/2014/main" id="{94543261-787E-85A4-4A8D-E846A62AE3E4}"/>
              </a:ext>
            </a:extLst>
          </p:cNvPr>
          <p:cNvSpPr txBox="1">
            <a:spLocks/>
          </p:cNvSpPr>
          <p:nvPr/>
        </p:nvSpPr>
        <p:spPr>
          <a:xfrm>
            <a:off x="304804" y="4204862"/>
            <a:ext cx="7163711" cy="2653137"/>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tr-TR" sz="1400" dirty="0">
                <a:latin typeface="Times New Roman" panose="02020603050405020304" pitchFamily="18" charset="0"/>
                <a:ea typeface="Calibri" panose="020F0502020204030204" pitchFamily="34" charset="0"/>
              </a:rPr>
              <a:t>Bizim güneş enerji sistemlerine getireceğimiz </a:t>
            </a:r>
            <a:r>
              <a:rPr lang="tr-TR" sz="1400" dirty="0" err="1">
                <a:latin typeface="Times New Roman" panose="02020603050405020304" pitchFamily="18" charset="0"/>
                <a:ea typeface="Calibri" panose="020F0502020204030204" pitchFamily="34" charset="0"/>
              </a:rPr>
              <a:t>inovasyon</a:t>
            </a:r>
            <a:r>
              <a:rPr lang="tr-TR" sz="1400" dirty="0">
                <a:latin typeface="Times New Roman" panose="02020603050405020304" pitchFamily="18" charset="0"/>
                <a:ea typeface="Calibri" panose="020F0502020204030204" pitchFamily="34" charset="0"/>
              </a:rPr>
              <a:t> ise panellere takılacak bir elektronik kart ile olacaktır. Bizzat bizim geliştirdiğimiz bu elektronik kart sayesinde güneş enerji panellerine gelen güneşin elektrik enerjisine dönüştürülürken bir yükseltici devre vasıtası ile yükseltilerek yaklaşık %30 değerinde fazladan verim ile elektrik enerjisine dönüştürülebilmektedir. Normal paneller ve bu elektronik kart ile geliştirilmiş paneller arasındaki üretilen elektrik ve bu elektriğin fiyat farkı Elektrik Panel Grafiğinde görülmektedir. İstanbul’daki binaların çatılarına geliştirilmiş panellerin yerleştirilmesi sonucunda üretilen elektrik ise </a:t>
            </a:r>
            <a:r>
              <a:rPr lang="tr-TR" sz="1400" dirty="0" err="1">
                <a:latin typeface="Times New Roman" panose="02020603050405020304" pitchFamily="18" charset="0"/>
                <a:ea typeface="Calibri" panose="020F0502020204030204" pitchFamily="34" charset="0"/>
              </a:rPr>
              <a:t>Elektirk</a:t>
            </a:r>
            <a:r>
              <a:rPr lang="tr-TR" sz="1400" dirty="0">
                <a:latin typeface="Times New Roman" panose="02020603050405020304" pitchFamily="18" charset="0"/>
                <a:ea typeface="Calibri" panose="020F0502020204030204" pitchFamily="34" charset="0"/>
              </a:rPr>
              <a:t> Üretim Grafiğinde görülmektedir. Geliştirdiğimiz elektronik kartın maliyeti ise normal panel ile geliştirilmiş panel arasındaki üretilen elektriğin fiyat farkından çok daha azdır.</a:t>
            </a:r>
            <a:endParaRPr lang="tr-TR" sz="1400" dirty="0">
              <a:latin typeface="Times New Roman" panose="02020603050405020304" pitchFamily="18" charset="0"/>
              <a:cs typeface="Times New Roman" panose="02020603050405020304" pitchFamily="18" charset="0"/>
            </a:endParaRPr>
          </a:p>
        </p:txBody>
      </p:sp>
      <p:pic>
        <p:nvPicPr>
          <p:cNvPr id="37" name="Resim 36">
            <a:extLst>
              <a:ext uri="{FF2B5EF4-FFF2-40B4-BE49-F238E27FC236}">
                <a16:creationId xmlns:a16="http://schemas.microsoft.com/office/drawing/2014/main" id="{9DD65F3E-4FC2-0269-7BE0-D37204FFC6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4" y="715741"/>
            <a:ext cx="3588865" cy="2404900"/>
          </a:xfrm>
          <a:prstGeom prst="rect">
            <a:avLst/>
          </a:prstGeom>
        </p:spPr>
      </p:pic>
      <p:pic>
        <p:nvPicPr>
          <p:cNvPr id="42" name="Resim 41">
            <a:extLst>
              <a:ext uri="{FF2B5EF4-FFF2-40B4-BE49-F238E27FC236}">
                <a16:creationId xmlns:a16="http://schemas.microsoft.com/office/drawing/2014/main" id="{68C72382-6638-F51D-5BD4-E4AC425626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6220" y="721550"/>
            <a:ext cx="4744431" cy="2473019"/>
          </a:xfrm>
          <a:prstGeom prst="rect">
            <a:avLst/>
          </a:prstGeom>
        </p:spPr>
      </p:pic>
    </p:spTree>
    <p:extLst>
      <p:ext uri="{BB962C8B-B14F-4D97-AF65-F5344CB8AC3E}">
        <p14:creationId xmlns:p14="http://schemas.microsoft.com/office/powerpoint/2010/main" val="3419694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Resim 26">
            <a:extLst>
              <a:ext uri="{FF2B5EF4-FFF2-40B4-BE49-F238E27FC236}">
                <a16:creationId xmlns:a16="http://schemas.microsoft.com/office/drawing/2014/main" id="{2E575884-80BA-DF36-A511-8FF786971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5" y="3146042"/>
            <a:ext cx="2312031" cy="710231"/>
          </a:xfrm>
          <a:prstGeom prst="rect">
            <a:avLst/>
          </a:prstGeom>
        </p:spPr>
      </p:pic>
      <p:pic>
        <p:nvPicPr>
          <p:cNvPr id="28" name="Resim 27">
            <a:extLst>
              <a:ext uri="{FF2B5EF4-FFF2-40B4-BE49-F238E27FC236}">
                <a16:creationId xmlns:a16="http://schemas.microsoft.com/office/drawing/2014/main" id="{70012A93-9E67-2A20-DFD5-40B76D548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835" y="3146042"/>
            <a:ext cx="2312031" cy="710231"/>
          </a:xfrm>
          <a:prstGeom prst="rect">
            <a:avLst/>
          </a:prstGeom>
        </p:spPr>
      </p:pic>
      <p:pic>
        <p:nvPicPr>
          <p:cNvPr id="29" name="Resim 28">
            <a:extLst>
              <a:ext uri="{FF2B5EF4-FFF2-40B4-BE49-F238E27FC236}">
                <a16:creationId xmlns:a16="http://schemas.microsoft.com/office/drawing/2014/main" id="{2ED67C7F-6067-698C-335F-6D47D78533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8866" y="3171441"/>
            <a:ext cx="2312031" cy="710231"/>
          </a:xfrm>
          <a:prstGeom prst="rect">
            <a:avLst/>
          </a:prstGeom>
        </p:spPr>
      </p:pic>
      <p:pic>
        <p:nvPicPr>
          <p:cNvPr id="30" name="Resim 29">
            <a:extLst>
              <a:ext uri="{FF2B5EF4-FFF2-40B4-BE49-F238E27FC236}">
                <a16:creationId xmlns:a16="http://schemas.microsoft.com/office/drawing/2014/main" id="{1E938DA2-EB0D-74C3-35D8-7939ACAAD8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0897" y="3146041"/>
            <a:ext cx="2312031" cy="710231"/>
          </a:xfrm>
          <a:prstGeom prst="rect">
            <a:avLst/>
          </a:prstGeom>
        </p:spPr>
      </p:pic>
      <p:pic>
        <p:nvPicPr>
          <p:cNvPr id="31" name="Resim 30">
            <a:extLst>
              <a:ext uri="{FF2B5EF4-FFF2-40B4-BE49-F238E27FC236}">
                <a16:creationId xmlns:a16="http://schemas.microsoft.com/office/drawing/2014/main" id="{74EEB75F-4D9A-30FF-5D73-03FF235C27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2929" y="3146041"/>
            <a:ext cx="2312031" cy="710231"/>
          </a:xfrm>
          <a:prstGeom prst="rect">
            <a:avLst/>
          </a:prstGeom>
        </p:spPr>
      </p:pic>
      <p:pic>
        <p:nvPicPr>
          <p:cNvPr id="35" name="Resim 34">
            <a:extLst>
              <a:ext uri="{FF2B5EF4-FFF2-40B4-BE49-F238E27FC236}">
                <a16:creationId xmlns:a16="http://schemas.microsoft.com/office/drawing/2014/main" id="{79E339AE-93D7-FE8D-A4BD-D568B1E700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14157">
            <a:off x="4026540" y="2843308"/>
            <a:ext cx="273301" cy="559616"/>
          </a:xfrm>
          <a:prstGeom prst="rect">
            <a:avLst/>
          </a:prstGeom>
        </p:spPr>
      </p:pic>
      <p:pic>
        <p:nvPicPr>
          <p:cNvPr id="40" name="Resim 39">
            <a:extLst>
              <a:ext uri="{FF2B5EF4-FFF2-40B4-BE49-F238E27FC236}">
                <a16:creationId xmlns:a16="http://schemas.microsoft.com/office/drawing/2014/main" id="{16003D96-D2B5-0825-8CF5-0ED6B12231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14157">
            <a:off x="7985229" y="3607830"/>
            <a:ext cx="273301" cy="559616"/>
          </a:xfrm>
          <a:prstGeom prst="rect">
            <a:avLst/>
          </a:prstGeom>
        </p:spPr>
      </p:pic>
      <p:sp>
        <p:nvSpPr>
          <p:cNvPr id="14" name="Metin kutusu 13">
            <a:extLst>
              <a:ext uri="{FF2B5EF4-FFF2-40B4-BE49-F238E27FC236}">
                <a16:creationId xmlns:a16="http://schemas.microsoft.com/office/drawing/2014/main" id="{9F8FDC09-DF52-42C5-DA26-296C7E4058A5}"/>
              </a:ext>
            </a:extLst>
          </p:cNvPr>
          <p:cNvSpPr txBox="1"/>
          <p:nvPr/>
        </p:nvSpPr>
        <p:spPr>
          <a:xfrm>
            <a:off x="0" y="367530"/>
            <a:ext cx="6574367" cy="374077"/>
          </a:xfrm>
          <a:prstGeom prst="rect">
            <a:avLst/>
          </a:prstGeom>
          <a:noFill/>
        </p:spPr>
        <p:txBody>
          <a:bodyPr wrap="square">
            <a:spAutoFit/>
          </a:bodyPr>
          <a:lstStyle/>
          <a:p>
            <a:pPr>
              <a:lnSpc>
                <a:spcPct val="107000"/>
              </a:lnSpc>
              <a:spcAft>
                <a:spcPts val="800"/>
              </a:spcAft>
            </a:pPr>
            <a:r>
              <a:rPr lang="tr-TR" b="1" dirty="0">
                <a:latin typeface="Times New Roman" panose="02020603050405020304" pitchFamily="18" charset="0"/>
                <a:ea typeface="Calibri" panose="020F0502020204030204" pitchFamily="34" charset="0"/>
                <a:cs typeface="Times New Roman" panose="02020603050405020304" pitchFamily="18" charset="0"/>
              </a:rPr>
              <a:t>       </a:t>
            </a:r>
            <a:r>
              <a:rPr lang="tr-TR" sz="1800" b="1" dirty="0">
                <a:latin typeface="Times New Roman" panose="02020603050405020304" pitchFamily="18" charset="0"/>
                <a:ea typeface="Calibri" panose="020F0502020204030204" pitchFamily="34" charset="0"/>
                <a:cs typeface="Times New Roman" panose="02020603050405020304" pitchFamily="18" charset="0"/>
              </a:rPr>
              <a:t>2.2. Enerji Tasarrufu ve Üretimi İle İlgili Çalışmalar</a:t>
            </a:r>
            <a:endParaRPr lang="tr-TR" sz="18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6" name="Resim 35">
            <a:extLst>
              <a:ext uri="{FF2B5EF4-FFF2-40B4-BE49-F238E27FC236}">
                <a16:creationId xmlns:a16="http://schemas.microsoft.com/office/drawing/2014/main" id="{45B434F5-99C2-DB26-9B31-91D219DB2D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14157">
            <a:off x="7126485" y="2866232"/>
            <a:ext cx="273301" cy="559616"/>
          </a:xfrm>
          <a:prstGeom prst="rect">
            <a:avLst/>
          </a:prstGeom>
        </p:spPr>
      </p:pic>
      <p:pic>
        <p:nvPicPr>
          <p:cNvPr id="8" name="Resim 7">
            <a:extLst>
              <a:ext uri="{FF2B5EF4-FFF2-40B4-BE49-F238E27FC236}">
                <a16:creationId xmlns:a16="http://schemas.microsoft.com/office/drawing/2014/main" id="{000B2FB2-50BC-A61E-AFB5-8A88809CCE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383" y="3839312"/>
            <a:ext cx="4860526" cy="3018688"/>
          </a:xfrm>
          <a:prstGeom prst="rect">
            <a:avLst/>
          </a:prstGeom>
        </p:spPr>
      </p:pic>
      <p:sp>
        <p:nvSpPr>
          <p:cNvPr id="23" name="İçerik Yer Tutucusu 2">
            <a:extLst>
              <a:ext uri="{FF2B5EF4-FFF2-40B4-BE49-F238E27FC236}">
                <a16:creationId xmlns:a16="http://schemas.microsoft.com/office/drawing/2014/main" id="{2EC3540A-A967-A3C1-38C5-9C4CFE6FBC49}"/>
              </a:ext>
            </a:extLst>
          </p:cNvPr>
          <p:cNvSpPr txBox="1">
            <a:spLocks/>
          </p:cNvSpPr>
          <p:nvPr/>
        </p:nvSpPr>
        <p:spPr>
          <a:xfrm>
            <a:off x="5160909" y="4549542"/>
            <a:ext cx="7031091" cy="1942796"/>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tr-TR" sz="1400" dirty="0">
                <a:latin typeface="Times New Roman" panose="02020603050405020304" pitchFamily="18" charset="0"/>
                <a:cs typeface="Times New Roman" panose="02020603050405020304" pitchFamily="18" charset="0"/>
              </a:rPr>
              <a:t>Üretilen elektrik, konutlarda doğalgaz kullanan cihazların elektrikli cihazlara dönüştürülmesinden sonra bu cihazları beslemek için kullanılabilir. Ocaklar, kombiler, doğalgaz sobaları yerine elektrikli ocaklar, elektrikli ısıtıcılar ve su ısıtıcıları kullanarak fosil yakıt olan ve doğal kaynaklarımızdan olan havaya zarar veren doğalgaz kullanımına son verilebilir. Yıllara göre tüketilen doğalgaz miktarı ve bunun ekonomik karşılığı ise Gaz Grafiğinde görülmektedir. 2019 yılı verilerine göre elektrikli cihazlar kullanılarak doğalgaz kullanımı durdurulursa doğalgaz tüketiminden yaklaşık 8 Milyar 130 Milyon TL tasarruf edilebilecektir. Elektriği üretmek bizim elimizdeyken ve doğaya zarar vermiyorken neden hem doğaya zarar veren hem de üretimini yapamadığımız bir kaynağı kullanalım ki?</a:t>
            </a:r>
          </a:p>
        </p:txBody>
      </p:sp>
      <p:sp>
        <p:nvSpPr>
          <p:cNvPr id="25" name="İçerik Yer Tutucusu 2">
            <a:extLst>
              <a:ext uri="{FF2B5EF4-FFF2-40B4-BE49-F238E27FC236}">
                <a16:creationId xmlns:a16="http://schemas.microsoft.com/office/drawing/2014/main" id="{E575CED4-A42C-8A31-AB7F-5FFCEFCD0EF1}"/>
              </a:ext>
            </a:extLst>
          </p:cNvPr>
          <p:cNvSpPr txBox="1">
            <a:spLocks/>
          </p:cNvSpPr>
          <p:nvPr/>
        </p:nvSpPr>
        <p:spPr>
          <a:xfrm>
            <a:off x="493776" y="1092067"/>
            <a:ext cx="6928067" cy="1922681"/>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tr-TR" sz="1400" dirty="0">
                <a:latin typeface="Times New Roman" panose="02020603050405020304" pitchFamily="18" charset="0"/>
                <a:cs typeface="Times New Roman" panose="02020603050405020304" pitchFamily="18" charset="0"/>
              </a:rPr>
              <a:t>Geliştirdiğimiz elektronik kart ile güneş enerji sisteminin uygulamaya başlanmasından sonra günlük bir binanın ve tüm İstanbul’un ürettiği elektrik miktarı ile bu elektriğin ekonomik karşılığı Günlük Elektrik Grafiğinde gösterilmiştir. 234 MW üretim değerlerine ulaşılabilen günlük elektrik üretiminin ekonomik karşılığı ise elektrik birim fiyatına göre oranlandığında 486 Milyon TL olarak hesaplanabilmektedir. Üretilen bu elektrik konutların bazı cihazlarını beslemekte kullanılabilecekken aynı zamanda yeşil ulaşımı desteklemek için elektrikli araç istasyonlarının yaygınlaşmasında ve raylı sistemlere dağıtımında kullanılması önemli ölçüde elektrik ihtiyacını karşılayacaktır.</a:t>
            </a:r>
          </a:p>
        </p:txBody>
      </p:sp>
      <p:pic>
        <p:nvPicPr>
          <p:cNvPr id="38" name="Resim 37">
            <a:extLst>
              <a:ext uri="{FF2B5EF4-FFF2-40B4-BE49-F238E27FC236}">
                <a16:creationId xmlns:a16="http://schemas.microsoft.com/office/drawing/2014/main" id="{94E1EB24-0017-FA30-DD23-3619B7B2CB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14157">
            <a:off x="4897132" y="3607829"/>
            <a:ext cx="273301" cy="559616"/>
          </a:xfrm>
          <a:prstGeom prst="rect">
            <a:avLst/>
          </a:prstGeom>
        </p:spPr>
      </p:pic>
      <p:pic>
        <p:nvPicPr>
          <p:cNvPr id="12" name="Resim 11">
            <a:extLst>
              <a:ext uri="{FF2B5EF4-FFF2-40B4-BE49-F238E27FC236}">
                <a16:creationId xmlns:a16="http://schemas.microsoft.com/office/drawing/2014/main" id="{CE9641B9-053E-9885-5227-47B3F54598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68516" y="336348"/>
            <a:ext cx="4396443" cy="2784293"/>
          </a:xfrm>
          <a:prstGeom prst="rect">
            <a:avLst/>
          </a:prstGeom>
        </p:spPr>
      </p:pic>
    </p:spTree>
    <p:extLst>
      <p:ext uri="{BB962C8B-B14F-4D97-AF65-F5344CB8AC3E}">
        <p14:creationId xmlns:p14="http://schemas.microsoft.com/office/powerpoint/2010/main" val="379821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8E521CB-F72C-FB8E-4863-392518620E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243" y="4392813"/>
            <a:ext cx="756820" cy="2211191"/>
          </a:xfrm>
          <a:prstGeom prst="rect">
            <a:avLst/>
          </a:prstGeom>
        </p:spPr>
      </p:pic>
      <p:pic>
        <p:nvPicPr>
          <p:cNvPr id="6" name="Resim 5">
            <a:extLst>
              <a:ext uri="{FF2B5EF4-FFF2-40B4-BE49-F238E27FC236}">
                <a16:creationId xmlns:a16="http://schemas.microsoft.com/office/drawing/2014/main" id="{6C678288-8321-4324-7CC3-9C32F5B4C1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8937" y="335511"/>
            <a:ext cx="756820" cy="2256617"/>
          </a:xfrm>
          <a:prstGeom prst="rect">
            <a:avLst/>
          </a:prstGeom>
        </p:spPr>
      </p:pic>
      <p:pic>
        <p:nvPicPr>
          <p:cNvPr id="8" name="Resim 7">
            <a:extLst>
              <a:ext uri="{FF2B5EF4-FFF2-40B4-BE49-F238E27FC236}">
                <a16:creationId xmlns:a16="http://schemas.microsoft.com/office/drawing/2014/main" id="{94071342-33E1-1B21-BB0C-500E1ED4C0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2204" y="321665"/>
            <a:ext cx="862960" cy="2270463"/>
          </a:xfrm>
          <a:prstGeom prst="rect">
            <a:avLst/>
          </a:prstGeom>
        </p:spPr>
      </p:pic>
      <p:pic>
        <p:nvPicPr>
          <p:cNvPr id="10" name="Resim 9">
            <a:extLst>
              <a:ext uri="{FF2B5EF4-FFF2-40B4-BE49-F238E27FC236}">
                <a16:creationId xmlns:a16="http://schemas.microsoft.com/office/drawing/2014/main" id="{7DB09DE3-39D2-D9A2-6244-BA4B41FD5E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2996" y="4392814"/>
            <a:ext cx="856259" cy="2211191"/>
          </a:xfrm>
          <a:prstGeom prst="rect">
            <a:avLst/>
          </a:prstGeom>
        </p:spPr>
      </p:pic>
      <p:sp>
        <p:nvSpPr>
          <p:cNvPr id="7" name="İçerik Yer Tutucusu 2">
            <a:extLst>
              <a:ext uri="{FF2B5EF4-FFF2-40B4-BE49-F238E27FC236}">
                <a16:creationId xmlns:a16="http://schemas.microsoft.com/office/drawing/2014/main" id="{D5566DAD-284C-0AF1-9439-A5F98EFB6FED}"/>
              </a:ext>
            </a:extLst>
          </p:cNvPr>
          <p:cNvSpPr txBox="1">
            <a:spLocks/>
          </p:cNvSpPr>
          <p:nvPr/>
        </p:nvSpPr>
        <p:spPr>
          <a:xfrm>
            <a:off x="436976" y="2806892"/>
            <a:ext cx="11258781" cy="1244215"/>
          </a:xfrm>
          <a:prstGeom prst="rect">
            <a:avLst/>
          </a:prstGeom>
        </p:spPr>
        <p:txBody>
          <a:bodyPr vert="horz" lIns="91440" tIns="45720" rIns="91440" bIns="45720" rtlCol="0">
            <a:normAutofit/>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tr-TR" sz="1400" dirty="0">
                <a:latin typeface="Times New Roman" panose="02020603050405020304" pitchFamily="18" charset="0"/>
                <a:cs typeface="Times New Roman" panose="02020603050405020304" pitchFamily="18" charset="0"/>
              </a:rPr>
              <a:t>Projemizin sosyal yenilikler kısmında kullanıcılar için bir mobil uygulama geliştirmiş bulunmaktayız. Ekran görüntülerini gördüğünüz sayfalar mobil uygulamamızın </a:t>
            </a:r>
            <a:r>
              <a:rPr lang="tr-TR" sz="1400" dirty="0" err="1">
                <a:latin typeface="Times New Roman" panose="02020603050405020304" pitchFamily="18" charset="0"/>
                <a:cs typeface="Times New Roman" panose="02020603050405020304" pitchFamily="18" charset="0"/>
              </a:rPr>
              <a:t>arayüzleridir</a:t>
            </a:r>
            <a:r>
              <a:rPr lang="tr-TR" sz="1400" dirty="0">
                <a:latin typeface="Times New Roman" panose="02020603050405020304" pitchFamily="18" charset="0"/>
                <a:cs typeface="Times New Roman" panose="02020603050405020304" pitchFamily="18" charset="0"/>
              </a:rPr>
              <a:t>. Her kullanıcının T.C. Numarası ve Adresini girerek bu uygulamaya erişebilecek şekilde </a:t>
            </a:r>
            <a:r>
              <a:rPr lang="tr-TR" sz="1400" dirty="0" err="1">
                <a:latin typeface="Times New Roman" panose="02020603050405020304" pitchFamily="18" charset="0"/>
                <a:cs typeface="Times New Roman" panose="02020603050405020304" pitchFamily="18" charset="0"/>
              </a:rPr>
              <a:t>arayüzü</a:t>
            </a:r>
            <a:r>
              <a:rPr lang="tr-TR" sz="1400" dirty="0">
                <a:latin typeface="Times New Roman" panose="02020603050405020304" pitchFamily="18" charset="0"/>
                <a:cs typeface="Times New Roman" panose="02020603050405020304" pitchFamily="18" charset="0"/>
              </a:rPr>
              <a:t> tasarlanmıştır. İçerik olarak ise konut içinde kullanılan akıllı cihazların bilgileri, kütüphanelerin doluluk oranı, müzelerin doluluk oranı, polis ve itfaiye ekiplerinin gerekli bilgileri, yakınlardaki spor tesisleri, kültür merkezleri, park ve bahçeler gibi sosyal alanların bilgilerini görebilecekleri bu mobil uygulama prototip aşamasında olup geliştirilmesi halinde her bireyin aktif olarak kullanabileceği bir mobil uygulama haline gelebilir. Özel olarak ev içinde kullanılan akıllı cihazlardan olan çamaşır ve bulaşık makinesinin ne kadar su harcadığı ve ne kadar süre çalışacağı gibi bilgiler sunması su tasarruf konusuna da dikkat çekmektedir.</a:t>
            </a:r>
          </a:p>
        </p:txBody>
      </p:sp>
      <p:sp>
        <p:nvSpPr>
          <p:cNvPr id="9" name="Metin kutusu 8">
            <a:extLst>
              <a:ext uri="{FF2B5EF4-FFF2-40B4-BE49-F238E27FC236}">
                <a16:creationId xmlns:a16="http://schemas.microsoft.com/office/drawing/2014/main" id="{3C0CDE13-9370-CF75-8D56-C30536733D44}"/>
              </a:ext>
            </a:extLst>
          </p:cNvPr>
          <p:cNvSpPr txBox="1"/>
          <p:nvPr/>
        </p:nvSpPr>
        <p:spPr>
          <a:xfrm>
            <a:off x="1" y="367530"/>
            <a:ext cx="5715000" cy="368755"/>
          </a:xfrm>
          <a:prstGeom prst="rect">
            <a:avLst/>
          </a:prstGeom>
          <a:noFill/>
        </p:spPr>
        <p:txBody>
          <a:bodyPr wrap="square">
            <a:spAutoFit/>
          </a:bodyPr>
          <a:lstStyle/>
          <a:p>
            <a:pPr>
              <a:lnSpc>
                <a:spcPct val="107000"/>
              </a:lnSpc>
              <a:spcAft>
                <a:spcPts val="800"/>
              </a:spcAft>
            </a:pPr>
            <a:r>
              <a:rPr lang="tr-TR" b="1" dirty="0">
                <a:latin typeface="Times New Roman" panose="02020603050405020304" pitchFamily="18" charset="0"/>
                <a:ea typeface="Calibri" panose="020F0502020204030204" pitchFamily="34" charset="0"/>
                <a:cs typeface="Times New Roman" panose="02020603050405020304" pitchFamily="18" charset="0"/>
              </a:rPr>
              <a:t>       </a:t>
            </a:r>
            <a:r>
              <a:rPr lang="tr-TR" sz="1800" b="1" dirty="0">
                <a:latin typeface="Times New Roman" panose="02020603050405020304" pitchFamily="18" charset="0"/>
                <a:ea typeface="Calibri" panose="020F0502020204030204" pitchFamily="34" charset="0"/>
                <a:cs typeface="Times New Roman" panose="02020603050405020304" pitchFamily="18" charset="0"/>
              </a:rPr>
              <a:t>2.3. Kullanıcılar İçin Sosyal Yenilikler</a:t>
            </a:r>
          </a:p>
        </p:txBody>
      </p:sp>
      <p:pic>
        <p:nvPicPr>
          <p:cNvPr id="18" name="Resim 17">
            <a:extLst>
              <a:ext uri="{FF2B5EF4-FFF2-40B4-BE49-F238E27FC236}">
                <a16:creationId xmlns:a16="http://schemas.microsoft.com/office/drawing/2014/main" id="{06671F83-4775-8EF5-C949-598A81F276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113" y="736285"/>
            <a:ext cx="2213444" cy="1855845"/>
          </a:xfrm>
          <a:prstGeom prst="rect">
            <a:avLst/>
          </a:prstGeom>
        </p:spPr>
      </p:pic>
      <p:pic>
        <p:nvPicPr>
          <p:cNvPr id="20" name="Resim 19">
            <a:extLst>
              <a:ext uri="{FF2B5EF4-FFF2-40B4-BE49-F238E27FC236}">
                <a16:creationId xmlns:a16="http://schemas.microsoft.com/office/drawing/2014/main" id="{CADB5174-8A4E-F647-EB52-DBBBE49BFD8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57501" y="736285"/>
            <a:ext cx="2213444" cy="1855845"/>
          </a:xfrm>
          <a:prstGeom prst="rect">
            <a:avLst/>
          </a:prstGeom>
        </p:spPr>
      </p:pic>
      <p:pic>
        <p:nvPicPr>
          <p:cNvPr id="22" name="Resim 21">
            <a:extLst>
              <a:ext uri="{FF2B5EF4-FFF2-40B4-BE49-F238E27FC236}">
                <a16:creationId xmlns:a16="http://schemas.microsoft.com/office/drawing/2014/main" id="{FDFAA8F9-930B-3A5D-B54C-F5A308938D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08889" y="736285"/>
            <a:ext cx="2213444" cy="1855845"/>
          </a:xfrm>
          <a:prstGeom prst="rect">
            <a:avLst/>
          </a:prstGeom>
        </p:spPr>
      </p:pic>
      <p:pic>
        <p:nvPicPr>
          <p:cNvPr id="24" name="Resim 23">
            <a:extLst>
              <a:ext uri="{FF2B5EF4-FFF2-40B4-BE49-F238E27FC236}">
                <a16:creationId xmlns:a16="http://schemas.microsoft.com/office/drawing/2014/main" id="{DFF13D10-832F-12A5-57F8-70AC943766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60277" y="736285"/>
            <a:ext cx="2213444" cy="1855845"/>
          </a:xfrm>
          <a:prstGeom prst="rect">
            <a:avLst/>
          </a:prstGeom>
        </p:spPr>
      </p:pic>
      <p:pic>
        <p:nvPicPr>
          <p:cNvPr id="26" name="Resim 25">
            <a:extLst>
              <a:ext uri="{FF2B5EF4-FFF2-40B4-BE49-F238E27FC236}">
                <a16:creationId xmlns:a16="http://schemas.microsoft.com/office/drawing/2014/main" id="{724CC01D-B10F-2AF8-1405-6EB8B41548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92796" y="4392811"/>
            <a:ext cx="2025536" cy="2211191"/>
          </a:xfrm>
          <a:prstGeom prst="rect">
            <a:avLst/>
          </a:prstGeom>
        </p:spPr>
      </p:pic>
      <p:pic>
        <p:nvPicPr>
          <p:cNvPr id="28" name="Resim 27">
            <a:extLst>
              <a:ext uri="{FF2B5EF4-FFF2-40B4-BE49-F238E27FC236}">
                <a16:creationId xmlns:a16="http://schemas.microsoft.com/office/drawing/2014/main" id="{720046EF-4A96-ADBB-151A-CA5851E5470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98607" y="4392812"/>
            <a:ext cx="2025535" cy="2211191"/>
          </a:xfrm>
          <a:prstGeom prst="rect">
            <a:avLst/>
          </a:prstGeom>
        </p:spPr>
      </p:pic>
      <p:pic>
        <p:nvPicPr>
          <p:cNvPr id="30" name="Resim 29">
            <a:extLst>
              <a:ext uri="{FF2B5EF4-FFF2-40B4-BE49-F238E27FC236}">
                <a16:creationId xmlns:a16="http://schemas.microsoft.com/office/drawing/2014/main" id="{F3B18879-D2B7-6BE9-C399-9DAC0795487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10343" y="4392812"/>
            <a:ext cx="2519610" cy="2211191"/>
          </a:xfrm>
          <a:prstGeom prst="rect">
            <a:avLst/>
          </a:prstGeom>
        </p:spPr>
      </p:pic>
      <p:pic>
        <p:nvPicPr>
          <p:cNvPr id="32" name="Resim 31">
            <a:extLst>
              <a:ext uri="{FF2B5EF4-FFF2-40B4-BE49-F238E27FC236}">
                <a16:creationId xmlns:a16="http://schemas.microsoft.com/office/drawing/2014/main" id="{AED8A3F6-D9A7-D9FC-0CD5-1B393B230FA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22079" y="4392812"/>
            <a:ext cx="2519610" cy="2211190"/>
          </a:xfrm>
          <a:prstGeom prst="rect">
            <a:avLst/>
          </a:prstGeom>
        </p:spPr>
      </p:pic>
    </p:spTree>
    <p:extLst>
      <p:ext uri="{BB962C8B-B14F-4D97-AF65-F5344CB8AC3E}">
        <p14:creationId xmlns:p14="http://schemas.microsoft.com/office/powerpoint/2010/main" val="3391766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Resim 2">
            <a:extLst>
              <a:ext uri="{FF2B5EF4-FFF2-40B4-BE49-F238E27FC236}">
                <a16:creationId xmlns:a16="http://schemas.microsoft.com/office/drawing/2014/main" id="{F60793D9-4B03-BE60-3984-57214C9BF498}"/>
              </a:ext>
            </a:extLst>
          </p:cNvPr>
          <p:cNvPicPr>
            <a:picLocks noChangeAspect="1"/>
          </p:cNvPicPr>
          <p:nvPr/>
        </p:nvPicPr>
        <p:blipFill>
          <a:blip r:embed="rId2"/>
          <a:stretch>
            <a:fillRect/>
          </a:stretch>
        </p:blipFill>
        <p:spPr>
          <a:xfrm>
            <a:off x="0" y="0"/>
            <a:ext cx="12188952" cy="6868037"/>
          </a:xfrm>
          <a:prstGeom prst="rect">
            <a:avLst/>
          </a:prstGeom>
        </p:spPr>
      </p:pic>
      <p:sp>
        <p:nvSpPr>
          <p:cNvPr id="4" name="İçerik Yer Tutucusu 2">
            <a:extLst>
              <a:ext uri="{FF2B5EF4-FFF2-40B4-BE49-F238E27FC236}">
                <a16:creationId xmlns:a16="http://schemas.microsoft.com/office/drawing/2014/main" id="{DDDA560B-4709-AADE-E14B-A44C96B63F55}"/>
              </a:ext>
            </a:extLst>
          </p:cNvPr>
          <p:cNvSpPr txBox="1">
            <a:spLocks/>
          </p:cNvSpPr>
          <p:nvPr/>
        </p:nvSpPr>
        <p:spPr>
          <a:xfrm>
            <a:off x="389466" y="741606"/>
            <a:ext cx="3759201" cy="59385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ü"/>
            </a:pPr>
            <a:r>
              <a:rPr lang="tr-TR" sz="1400" dirty="0">
                <a:latin typeface="Times New Roman" panose="02020603050405020304" pitchFamily="18" charset="0"/>
                <a:cs typeface="Times New Roman" panose="02020603050405020304" pitchFamily="18" charset="0"/>
              </a:rPr>
              <a:t>Günümüzde kullanılan sıradan paneller sadece güneş ışınları panele dik ulaştığında yani bir gün içerisinde sadece 1 ila 3 saat aralığında maksimum çalışma aralığı sunmaktadır. Bu saat sıklığı dışında ise panelin enerji üretimi %50’lere kadar düşebilmektedir. Ve ayrıca günümüzde kullanılan güneş enerji sistemlerinin elektrik ihtiyacımızı karşılayamamasından dolayı doğaya zarar verecek elektrik üretimi yöntemleri tercih edilmek zorunda kalınmaktadır</a:t>
            </a:r>
          </a:p>
          <a:p>
            <a:pPr marL="0" indent="0" algn="just">
              <a:buNone/>
            </a:pPr>
            <a:endParaRPr lang="tr-TR" sz="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tr-TR" sz="1400" dirty="0">
                <a:latin typeface="Times New Roman" panose="02020603050405020304" pitchFamily="18" charset="0"/>
                <a:cs typeface="Times New Roman" panose="02020603050405020304" pitchFamily="18" charset="0"/>
              </a:rPr>
              <a:t>Günümüzde konutların içerisinde kullanılan bazı elektronik cihazlar fazladan su harcamaktadır. Bu da atığa sebep olduğu gibi kirliliği de arttırmaktadır. Daha büyük bir sorun ise hızla tükenen ve yapay olarak elde edilemeyen doğal su kaynağının tükenmesine sebep olmaktadır.</a:t>
            </a:r>
          </a:p>
          <a:p>
            <a:pPr marL="0" indent="0" algn="just">
              <a:buNone/>
            </a:pPr>
            <a:endParaRPr lang="tr-TR" sz="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tr-TR" sz="1400" dirty="0">
                <a:latin typeface="Times New Roman" panose="02020603050405020304" pitchFamily="18" charset="0"/>
                <a:cs typeface="Times New Roman" panose="02020603050405020304" pitchFamily="18" charset="0"/>
              </a:rPr>
              <a:t>Günümüzde kullanılan araçlar fosil yakıt olan petrol ile çalıştığı için </a:t>
            </a:r>
            <a:r>
              <a:rPr lang="tr-TR" sz="1400" dirty="0">
                <a:solidFill>
                  <a:srgbClr val="202122"/>
                </a:solidFill>
                <a:latin typeface="Times New Roman" panose="02020603050405020304" pitchFamily="18" charset="0"/>
                <a:cs typeface="Times New Roman" panose="02020603050405020304" pitchFamily="18" charset="0"/>
              </a:rPr>
              <a:t>hava, su, toprak, bitki örtüsü, hayvanlar  gibi yapay olarak üretilemeyen doğal kaynaklara zarar vermektedir. </a:t>
            </a:r>
            <a:endParaRPr lang="en-US" sz="1400" dirty="0">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41B91816-29E0-07C7-9D35-CAC63549C1E4}"/>
              </a:ext>
            </a:extLst>
          </p:cNvPr>
          <p:cNvSpPr txBox="1"/>
          <p:nvPr/>
        </p:nvSpPr>
        <p:spPr>
          <a:xfrm>
            <a:off x="0" y="367530"/>
            <a:ext cx="6574367" cy="374077"/>
          </a:xfrm>
          <a:prstGeom prst="rect">
            <a:avLst/>
          </a:prstGeom>
          <a:noFill/>
        </p:spPr>
        <p:txBody>
          <a:bodyPr wrap="square">
            <a:spAutoFit/>
          </a:bodyPr>
          <a:lstStyle/>
          <a:p>
            <a:pPr>
              <a:lnSpc>
                <a:spcPct val="107000"/>
              </a:lnSpc>
              <a:spcAft>
                <a:spcPts val="800"/>
              </a:spcAft>
            </a:pPr>
            <a:r>
              <a:rPr lang="tr-TR" b="1" dirty="0">
                <a:latin typeface="Times New Roman" panose="02020603050405020304" pitchFamily="18" charset="0"/>
                <a:ea typeface="Calibri" panose="020F0502020204030204" pitchFamily="34" charset="0"/>
                <a:cs typeface="Times New Roman" panose="02020603050405020304" pitchFamily="18" charset="0"/>
              </a:rPr>
              <a:t>       3. ÇEVRESEL ETKİLER</a:t>
            </a:r>
            <a:endParaRPr lang="tr-TR" dirty="0">
              <a:latin typeface="Calibri" panose="020F0502020204030204" pitchFamily="34" charset="0"/>
              <a:ea typeface="Calibri" panose="020F0502020204030204" pitchFamily="34" charset="0"/>
              <a:cs typeface="Times New Roman" panose="02020603050405020304" pitchFamily="18" charset="0"/>
            </a:endParaRPr>
          </a:p>
        </p:txBody>
      </p:sp>
      <p:sp>
        <p:nvSpPr>
          <p:cNvPr id="7" name="İçerik Yer Tutucusu 2">
            <a:extLst>
              <a:ext uri="{FF2B5EF4-FFF2-40B4-BE49-F238E27FC236}">
                <a16:creationId xmlns:a16="http://schemas.microsoft.com/office/drawing/2014/main" id="{B8D49BF7-E180-7E0D-FF73-615D3EEC2CD5}"/>
              </a:ext>
            </a:extLst>
          </p:cNvPr>
          <p:cNvSpPr txBox="1">
            <a:spLocks/>
          </p:cNvSpPr>
          <p:nvPr/>
        </p:nvSpPr>
        <p:spPr>
          <a:xfrm>
            <a:off x="7730066" y="741608"/>
            <a:ext cx="3852333" cy="59385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Char char="ü"/>
            </a:pPr>
            <a:r>
              <a:rPr lang="tr-TR" sz="1400" dirty="0">
                <a:latin typeface="Times New Roman" panose="02020603050405020304" pitchFamily="18" charset="0"/>
                <a:cs typeface="Times New Roman" panose="02020603050405020304" pitchFamily="18" charset="0"/>
              </a:rPr>
              <a:t>Bizim önerdiğimiz sistemde ise panellere takılacak olan ekstra bir elektronik kart ile güneş ışınları günün hangi saatinde olursa olsun hangi açıda olursa olsun panele ulaşması durumunda yükseltilerek kullanılacağı için normalden %30 daha fazla verim vererek çalışacaktır. Ve ayrıca her binanın çatısına bu sistemlerin kurulması ise boş duran çatıların efektif olarak kullanılması demektir. Bu sayede güneş enerji sistemlerinin kullanımının ve verimliliğinin artması ile doğaya zarar verecek yöntemlerden vaz geçilmesi sağlanmaktadır.</a:t>
            </a:r>
          </a:p>
          <a:p>
            <a:pPr algn="just">
              <a:buFont typeface="Wingdings" panose="05000000000000000000" pitchFamily="2" charset="2"/>
              <a:buChar char="ü"/>
            </a:pPr>
            <a:r>
              <a:rPr lang="tr-TR" sz="1400" dirty="0">
                <a:latin typeface="Times New Roman" panose="02020603050405020304" pitchFamily="18" charset="0"/>
                <a:cs typeface="Times New Roman" panose="02020603050405020304" pitchFamily="18" charset="0"/>
              </a:rPr>
              <a:t>Bizim önerdiğimiz sistemin bu elektronik cihazlara entegresi sonucunda ise kayda değer ölçüde atık suyu önlemektedir. Atık sudan oluşan kirliliği ise yok etmektedir. Ayrıyeten su kullanımını azaltmak ile kalmamakta kullanılan suyun ise dönüşümünü sağlayarak bazı alanlarda kullanılan sudan da tasarrufu sağlamaktadır.</a:t>
            </a:r>
          </a:p>
          <a:p>
            <a:pPr algn="just">
              <a:buFont typeface="Wingdings" panose="05000000000000000000" pitchFamily="2" charset="2"/>
              <a:buChar char="ü"/>
            </a:pPr>
            <a:r>
              <a:rPr lang="tr-TR" sz="1400" dirty="0">
                <a:latin typeface="Times New Roman" panose="02020603050405020304" pitchFamily="18" charset="0"/>
                <a:cs typeface="Times New Roman" panose="02020603050405020304" pitchFamily="18" charset="0"/>
              </a:rPr>
              <a:t>Bizim enerji üretimi için önerdiğimiz sistemin uygulamaya koyulmasından sonra elektrikli araçların kullanımın artmasına teşvik olacaktır. Bu sayede petrol kullanımından oluşan olumsuz etkileri önlemiş olmaktayız. Ayrıca toplu taşıma için ise önerilen sistem ile üretilen enerji raylı sistemlere de aktarılabilir. Böylece bireysel ulaşımdan ziyade toplu ulaşıma da teşvik gerçekleşmiş olur.</a:t>
            </a:r>
            <a:endParaRPr lang="en-US" sz="2000" dirty="0"/>
          </a:p>
        </p:txBody>
      </p:sp>
    </p:spTree>
    <p:extLst>
      <p:ext uri="{BB962C8B-B14F-4D97-AF65-F5344CB8AC3E}">
        <p14:creationId xmlns:p14="http://schemas.microsoft.com/office/powerpoint/2010/main" val="557802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çerik Yer Tutucusu 2">
            <a:extLst>
              <a:ext uri="{FF2B5EF4-FFF2-40B4-BE49-F238E27FC236}">
                <a16:creationId xmlns:a16="http://schemas.microsoft.com/office/drawing/2014/main" id="{8341D397-9D7A-049E-D927-73AC45C481EB}"/>
              </a:ext>
            </a:extLst>
          </p:cNvPr>
          <p:cNvSpPr txBox="1">
            <a:spLocks/>
          </p:cNvSpPr>
          <p:nvPr/>
        </p:nvSpPr>
        <p:spPr>
          <a:xfrm>
            <a:off x="3539065" y="4576132"/>
            <a:ext cx="8322735" cy="20617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Aft>
                <a:spcPts val="800"/>
              </a:spcAft>
              <a:buFont typeface="Wingdings" panose="05000000000000000000" pitchFamily="2" charset="2"/>
              <a:buChar char="ü"/>
            </a:pPr>
            <a:r>
              <a:rPr lang="tr-TR" sz="1400" dirty="0">
                <a:latin typeface="Times New Roman" panose="02020603050405020304" pitchFamily="18" charset="0"/>
                <a:cs typeface="Times New Roman" panose="02020603050405020304" pitchFamily="18" charset="0"/>
              </a:rPr>
              <a:t>Projemizin işletme kolaylığına gelecek olursak GES sistemleri kurulduktan sonra çalışması için sadece güneş kaynağı gerekeceğinden bir işletme zorluğu söz konusu değildir. Herhangi bir sanayi işindeki gibi sürekli çalışması gereken insan istihdamı gerektirmemektedir. Sadece panellerin belli zaman aralıkları ile bakımının yapılması gerekmektedir. Güneş enerji panellerinin ortalama ömrü ise 25 yıl olarak kabul edilmektedir. Bu süre göz önünde bulundurulduğunda ise panellerin bakımının 20 yılda bir yapılması gayet yeterli bir aralık olacaktır. Konut içi kullanılacak akıllı cihazların ise herhangi bir işletmeye bağlı olması söz konusu olmadığı için herhangi bir işletme zorluğu da söz konusu değildir.</a:t>
            </a:r>
            <a:endParaRPr lang="tr-TR" sz="1800" dirty="0">
              <a:latin typeface="Times New Roman" panose="02020603050405020304" pitchFamily="18" charset="0"/>
              <a:cs typeface="Times New Roman" panose="02020603050405020304" pitchFamily="18" charset="0"/>
            </a:endParaRPr>
          </a:p>
        </p:txBody>
      </p:sp>
      <p:pic>
        <p:nvPicPr>
          <p:cNvPr id="6" name="Resim 5">
            <a:extLst>
              <a:ext uri="{FF2B5EF4-FFF2-40B4-BE49-F238E27FC236}">
                <a16:creationId xmlns:a16="http://schemas.microsoft.com/office/drawing/2014/main" id="{5002E500-A71B-C364-FF47-20A875310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200" y="4226932"/>
            <a:ext cx="2844800" cy="2504073"/>
          </a:xfrm>
          <a:prstGeom prst="rect">
            <a:avLst/>
          </a:prstGeom>
        </p:spPr>
      </p:pic>
      <p:sp>
        <p:nvSpPr>
          <p:cNvPr id="4" name="Metin kutusu 3">
            <a:extLst>
              <a:ext uri="{FF2B5EF4-FFF2-40B4-BE49-F238E27FC236}">
                <a16:creationId xmlns:a16="http://schemas.microsoft.com/office/drawing/2014/main" id="{3F8BC739-423E-2A1B-2144-1AEC0FE43767}"/>
              </a:ext>
            </a:extLst>
          </p:cNvPr>
          <p:cNvSpPr txBox="1"/>
          <p:nvPr/>
        </p:nvSpPr>
        <p:spPr>
          <a:xfrm>
            <a:off x="0" y="367530"/>
            <a:ext cx="6574367" cy="374077"/>
          </a:xfrm>
          <a:prstGeom prst="rect">
            <a:avLst/>
          </a:prstGeom>
          <a:noFill/>
        </p:spPr>
        <p:txBody>
          <a:bodyPr wrap="square">
            <a:spAutoFit/>
          </a:bodyPr>
          <a:lstStyle/>
          <a:p>
            <a:pPr>
              <a:lnSpc>
                <a:spcPct val="107000"/>
              </a:lnSpc>
              <a:spcAft>
                <a:spcPts val="800"/>
              </a:spcAft>
            </a:pPr>
            <a:r>
              <a:rPr lang="tr-TR" b="1" dirty="0">
                <a:latin typeface="Times New Roman" panose="02020603050405020304" pitchFamily="18" charset="0"/>
                <a:ea typeface="Calibri" panose="020F0502020204030204" pitchFamily="34" charset="0"/>
                <a:cs typeface="Times New Roman" panose="02020603050405020304" pitchFamily="18" charset="0"/>
              </a:rPr>
              <a:t>       4. EKONOMİK ETKİLER</a:t>
            </a:r>
            <a:endParaRPr lang="tr-TR"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3" name="Resim 12">
            <a:extLst>
              <a:ext uri="{FF2B5EF4-FFF2-40B4-BE49-F238E27FC236}">
                <a16:creationId xmlns:a16="http://schemas.microsoft.com/office/drawing/2014/main" id="{9AE98419-C567-D9D1-30BC-4D5C7E561F24}"/>
              </a:ext>
            </a:extLst>
          </p:cNvPr>
          <p:cNvPicPr>
            <a:picLocks noChangeAspect="1"/>
          </p:cNvPicPr>
          <p:nvPr/>
        </p:nvPicPr>
        <p:blipFill>
          <a:blip r:embed="rId3"/>
          <a:stretch>
            <a:fillRect/>
          </a:stretch>
        </p:blipFill>
        <p:spPr>
          <a:xfrm>
            <a:off x="7913034" y="741606"/>
            <a:ext cx="3872566" cy="2056652"/>
          </a:xfrm>
          <a:prstGeom prst="rect">
            <a:avLst/>
          </a:prstGeom>
        </p:spPr>
      </p:pic>
      <p:sp>
        <p:nvSpPr>
          <p:cNvPr id="14" name="İçerik Yer Tutucusu 2">
            <a:extLst>
              <a:ext uri="{FF2B5EF4-FFF2-40B4-BE49-F238E27FC236}">
                <a16:creationId xmlns:a16="http://schemas.microsoft.com/office/drawing/2014/main" id="{1F543B58-20BD-27A0-4555-AAA17864B3A4}"/>
              </a:ext>
            </a:extLst>
          </p:cNvPr>
          <p:cNvSpPr txBox="1">
            <a:spLocks/>
          </p:cNvSpPr>
          <p:nvPr/>
        </p:nvSpPr>
        <p:spPr>
          <a:xfrm>
            <a:off x="406400" y="2798258"/>
            <a:ext cx="11455400" cy="19253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7000"/>
              </a:lnSpc>
              <a:spcAft>
                <a:spcPts val="800"/>
              </a:spcAft>
              <a:buFont typeface="Wingdings" panose="05000000000000000000" pitchFamily="2" charset="2"/>
              <a:buChar char="ü"/>
            </a:pPr>
            <a:r>
              <a:rPr lang="tr-TR" sz="1400" dirty="0">
                <a:latin typeface="Times New Roman" panose="02020603050405020304" pitchFamily="18" charset="0"/>
                <a:ea typeface="Calibri" panose="020F0502020204030204" pitchFamily="34" charset="0"/>
                <a:cs typeface="Times New Roman" panose="02020603050405020304" pitchFamily="18" charset="0"/>
              </a:rPr>
              <a:t>Kurulması önerilen GES sisteminden üretilecek elektrik, İstanbul’un elektrik ihtiyacını önemli ölçüde karşılarken aynı zamanda dışa bağımlılığı azaltıp elektrik ithalatını azaltmaktadır. Elektrik ithalatının azaltılması dışında projenin ilerleyen aşamalarında elektrik ihracatına bile başlanabileceğini belirtebiliriz. Bu sayede ekonomik büyüme sağlanmış olur ve sadece bununla da sınırlı kalınmayarak </a:t>
            </a:r>
            <a:r>
              <a:rPr lang="tr-TR" sz="1400" dirty="0" err="1">
                <a:latin typeface="Times New Roman" panose="02020603050405020304" pitchFamily="18" charset="0"/>
                <a:ea typeface="Calibri" panose="020F0502020204030204" pitchFamily="34" charset="0"/>
                <a:cs typeface="Times New Roman" panose="02020603050405020304" pitchFamily="18" charset="0"/>
              </a:rPr>
              <a:t>Nikolai</a:t>
            </a:r>
            <a:r>
              <a:rPr lang="tr-TR" sz="1400" dirty="0">
                <a:latin typeface="Times New Roman" panose="02020603050405020304" pitchFamily="18" charset="0"/>
                <a:ea typeface="Calibri" panose="020F0502020204030204" pitchFamily="34" charset="0"/>
                <a:cs typeface="Times New Roman" panose="02020603050405020304" pitchFamily="18" charset="0"/>
              </a:rPr>
              <a:t> </a:t>
            </a:r>
            <a:r>
              <a:rPr lang="tr-TR" sz="1400" dirty="0" err="1">
                <a:latin typeface="Times New Roman" panose="02020603050405020304" pitchFamily="18" charset="0"/>
                <a:ea typeface="Calibri" panose="020F0502020204030204" pitchFamily="34" charset="0"/>
                <a:cs typeface="Times New Roman" panose="02020603050405020304" pitchFamily="18" charset="0"/>
              </a:rPr>
              <a:t>Kardashev’in</a:t>
            </a:r>
            <a:r>
              <a:rPr lang="tr-TR" sz="1400" dirty="0">
                <a:latin typeface="Times New Roman" panose="02020603050405020304" pitchFamily="18" charset="0"/>
                <a:ea typeface="Calibri" panose="020F0502020204030204" pitchFamily="34" charset="0"/>
                <a:cs typeface="Times New Roman" panose="02020603050405020304" pitchFamily="18" charset="0"/>
              </a:rPr>
              <a:t> 3 seviyeye ayırdığı medeniyet seviyelerinden tip 1 seviyesine ulaşmak içinde yapılması gerekenlerden birisi olan solar enerjiyi en verimli şekilde kullanmayı sağlamaktadır. Ayrıca konutlarda kullanılacak akıllı cihazlar ile su tasarrufunu sağlamak ve kullanılan suyu da doğru şekilde geri dönüştürmek önemli ölçüde su kaynaklarının korunmasını sağlamış ve ülkenin bunun için harcadığı ekonomik gideri de ortadan kaldırmış olmaktadır.</a:t>
            </a:r>
            <a:endParaRPr lang="tr-TR" sz="1800" dirty="0">
              <a:latin typeface="Times New Roman" panose="02020603050405020304" pitchFamily="18" charset="0"/>
              <a:cs typeface="Times New Roman" panose="02020603050405020304" pitchFamily="18" charset="0"/>
            </a:endParaRPr>
          </a:p>
        </p:txBody>
      </p:sp>
      <p:sp>
        <p:nvSpPr>
          <p:cNvPr id="9" name="İçerik Yer Tutucusu 2">
            <a:extLst>
              <a:ext uri="{FF2B5EF4-FFF2-40B4-BE49-F238E27FC236}">
                <a16:creationId xmlns:a16="http://schemas.microsoft.com/office/drawing/2014/main" id="{8FF6CD7C-F0DC-481B-FFB1-851F30C1931F}"/>
              </a:ext>
            </a:extLst>
          </p:cNvPr>
          <p:cNvSpPr txBox="1">
            <a:spLocks/>
          </p:cNvSpPr>
          <p:nvPr/>
        </p:nvSpPr>
        <p:spPr>
          <a:xfrm>
            <a:off x="406400" y="663925"/>
            <a:ext cx="7459134" cy="243603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spcAft>
                <a:spcPts val="800"/>
              </a:spcAft>
              <a:buFont typeface="Wingdings" panose="05000000000000000000" pitchFamily="2" charset="2"/>
              <a:buChar char="ü"/>
            </a:pPr>
            <a:r>
              <a:rPr lang="tr-TR" sz="1400" dirty="0">
                <a:solidFill>
                  <a:srgbClr val="202122"/>
                </a:solidFill>
                <a:latin typeface="Times New Roman" panose="02020603050405020304" pitchFamily="18" charset="0"/>
                <a:cs typeface="Times New Roman" panose="02020603050405020304" pitchFamily="18" charset="0"/>
              </a:rPr>
              <a:t>Sermaye gideri </a:t>
            </a:r>
            <a:r>
              <a:rPr lang="tr-TR" sz="1400" i="0" dirty="0">
                <a:solidFill>
                  <a:srgbClr val="202122"/>
                </a:solidFill>
                <a:effectLst/>
                <a:latin typeface="Times New Roman" panose="02020603050405020304" pitchFamily="18" charset="0"/>
                <a:cs typeface="Times New Roman" panose="02020603050405020304" pitchFamily="18" charset="0"/>
              </a:rPr>
              <a:t>(CAPEX), </a:t>
            </a:r>
            <a:r>
              <a:rPr lang="tr-TR" sz="1400" b="0" i="0" dirty="0">
                <a:solidFill>
                  <a:srgbClr val="202122"/>
                </a:solidFill>
                <a:effectLst/>
                <a:latin typeface="Times New Roman" panose="02020603050405020304" pitchFamily="18" charset="0"/>
                <a:cs typeface="Times New Roman" panose="02020603050405020304" pitchFamily="18" charset="0"/>
              </a:rPr>
              <a:t>bir kuruluşun veya tüzel kişiliğin binalar, araçlar, araziler gibi sabit varlıkları satın almak için harcadığı para iken i</a:t>
            </a:r>
            <a:r>
              <a:rPr lang="tr-TR" sz="1400" i="0" dirty="0">
                <a:solidFill>
                  <a:srgbClr val="202122"/>
                </a:solidFill>
                <a:effectLst/>
                <a:latin typeface="Times New Roman" panose="02020603050405020304" pitchFamily="18" charset="0"/>
                <a:cs typeface="Times New Roman" panose="02020603050405020304" pitchFamily="18" charset="0"/>
              </a:rPr>
              <a:t>şletme gideri (OPEX)</a:t>
            </a:r>
            <a:r>
              <a:rPr lang="tr-TR" sz="1400" b="0" i="0" dirty="0">
                <a:solidFill>
                  <a:srgbClr val="202122"/>
                </a:solidFill>
                <a:effectLst/>
                <a:latin typeface="Times New Roman" panose="02020603050405020304" pitchFamily="18" charset="0"/>
                <a:cs typeface="Times New Roman" panose="02020603050405020304" pitchFamily="18" charset="0"/>
              </a:rPr>
              <a:t>, bir ürünü, işi veya sistemi çalıştırmak için harcadığı paradır.</a:t>
            </a:r>
            <a:r>
              <a:rPr lang="tr-TR" sz="1400" dirty="0">
                <a:solidFill>
                  <a:srgbClr val="202122"/>
                </a:solidFill>
                <a:latin typeface="Times New Roman" panose="02020603050405020304" pitchFamily="18" charset="0"/>
                <a:cs typeface="Times New Roman" panose="02020603050405020304" pitchFamily="18" charset="0"/>
              </a:rPr>
              <a:t> Enerji üretimi için geliştirdiğimiz fikrin uygulanması için inşaları bitmiş binaların çatılarının kullanılması ve akıllı cihazlar için geliştirdiğimiz sistemlerin ise yine hali hazırda olan cihazlar üzerine entegre edilmesi ile hiçbir </a:t>
            </a:r>
            <a:r>
              <a:rPr lang="tr-TR" sz="1400" dirty="0" err="1">
                <a:solidFill>
                  <a:srgbClr val="202122"/>
                </a:solidFill>
                <a:latin typeface="Times New Roman" panose="02020603050405020304" pitchFamily="18" charset="0"/>
                <a:cs typeface="Times New Roman" panose="02020603050405020304" pitchFamily="18" charset="0"/>
              </a:rPr>
              <a:t>capex</a:t>
            </a:r>
            <a:r>
              <a:rPr lang="tr-TR" sz="1400" dirty="0">
                <a:solidFill>
                  <a:srgbClr val="202122"/>
                </a:solidFill>
                <a:latin typeface="Times New Roman" panose="02020603050405020304" pitchFamily="18" charset="0"/>
                <a:cs typeface="Times New Roman" panose="02020603050405020304" pitchFamily="18" charset="0"/>
              </a:rPr>
              <a:t> harcaması yapılması gerekmemektedir. Çatılara kurulması önerilen GES sisteminin çalışması için güneş ışını dışında herhangi bir girdi gerektirmediğinden ve konut içi akıllı cihazların hali hazırda kullandıkları elektrik dışında bir sermaye harcaması gerektirmediğinden projemiz için hiçbir </a:t>
            </a:r>
            <a:r>
              <a:rPr lang="tr-TR" sz="1400" dirty="0" err="1">
                <a:solidFill>
                  <a:srgbClr val="202122"/>
                </a:solidFill>
                <a:latin typeface="Times New Roman" panose="02020603050405020304" pitchFamily="18" charset="0"/>
                <a:cs typeface="Times New Roman" panose="02020603050405020304" pitchFamily="18" charset="0"/>
              </a:rPr>
              <a:t>opex</a:t>
            </a:r>
            <a:r>
              <a:rPr lang="tr-TR" sz="1400" dirty="0">
                <a:solidFill>
                  <a:srgbClr val="202122"/>
                </a:solidFill>
                <a:latin typeface="Times New Roman" panose="02020603050405020304" pitchFamily="18" charset="0"/>
                <a:cs typeface="Times New Roman" panose="02020603050405020304" pitchFamily="18" charset="0"/>
              </a:rPr>
              <a:t> harcaması yapılmasına da gerek yoktur.</a:t>
            </a:r>
            <a:endParaRPr lang="tr-TR" sz="1800" dirty="0">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tr-T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9001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a:extLst>
              <a:ext uri="{FF2B5EF4-FFF2-40B4-BE49-F238E27FC236}">
                <a16:creationId xmlns:a16="http://schemas.microsoft.com/office/drawing/2014/main" id="{E0C1240F-6B0D-0FF7-D2C0-F56F268BD4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764" y="241304"/>
            <a:ext cx="7416283" cy="6375401"/>
          </a:xfrm>
          <a:prstGeom prst="rect">
            <a:avLst/>
          </a:prstGeom>
        </p:spPr>
      </p:pic>
      <p:sp>
        <p:nvSpPr>
          <p:cNvPr id="8" name="Metin kutusu 7">
            <a:extLst>
              <a:ext uri="{FF2B5EF4-FFF2-40B4-BE49-F238E27FC236}">
                <a16:creationId xmlns:a16="http://schemas.microsoft.com/office/drawing/2014/main" id="{19440528-EF19-20D8-B2B4-84F3ED43976A}"/>
              </a:ext>
            </a:extLst>
          </p:cNvPr>
          <p:cNvSpPr txBox="1"/>
          <p:nvPr/>
        </p:nvSpPr>
        <p:spPr>
          <a:xfrm>
            <a:off x="0" y="376762"/>
            <a:ext cx="6574367" cy="374077"/>
          </a:xfrm>
          <a:prstGeom prst="rect">
            <a:avLst/>
          </a:prstGeom>
          <a:noFill/>
        </p:spPr>
        <p:txBody>
          <a:bodyPr wrap="square">
            <a:spAutoFit/>
          </a:bodyPr>
          <a:lstStyle/>
          <a:p>
            <a:pPr>
              <a:lnSpc>
                <a:spcPct val="107000"/>
              </a:lnSpc>
              <a:spcAft>
                <a:spcPts val="800"/>
              </a:spcAft>
            </a:pPr>
            <a:r>
              <a:rPr lang="tr-TR" b="1" dirty="0">
                <a:latin typeface="Times New Roman" panose="02020603050405020304" pitchFamily="18" charset="0"/>
                <a:ea typeface="Calibri" panose="020F0502020204030204" pitchFamily="34" charset="0"/>
                <a:cs typeface="Times New Roman" panose="02020603050405020304" pitchFamily="18" charset="0"/>
              </a:rPr>
              <a:t>       5. SOSYAL ETKİLER</a:t>
            </a:r>
            <a:endParaRPr lang="tr-TR"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Metin kutusu 2">
            <a:extLst>
              <a:ext uri="{FF2B5EF4-FFF2-40B4-BE49-F238E27FC236}">
                <a16:creationId xmlns:a16="http://schemas.microsoft.com/office/drawing/2014/main" id="{E98BA0AD-2F08-E8F5-B399-0AF34C006863}"/>
              </a:ext>
            </a:extLst>
          </p:cNvPr>
          <p:cNvSpPr txBox="1"/>
          <p:nvPr/>
        </p:nvSpPr>
        <p:spPr>
          <a:xfrm>
            <a:off x="389465" y="750839"/>
            <a:ext cx="4105299" cy="5909310"/>
          </a:xfrm>
          <a:prstGeom prst="rect">
            <a:avLst/>
          </a:prstGeom>
          <a:noFill/>
        </p:spPr>
        <p:txBody>
          <a:bodyPr wrap="square" rtlCol="0">
            <a:spAutoFit/>
          </a:bodyPr>
          <a:lstStyle/>
          <a:p>
            <a:pPr marL="285750" indent="-285750" algn="just">
              <a:buFont typeface="Wingdings" panose="05000000000000000000" pitchFamily="2" charset="2"/>
              <a:buChar char="ü"/>
            </a:pPr>
            <a:r>
              <a:rPr lang="tr-TR" sz="1400" dirty="0">
                <a:latin typeface="Times New Roman" panose="02020603050405020304" pitchFamily="18" charset="0"/>
                <a:cs typeface="Times New Roman" panose="02020603050405020304" pitchFamily="18" charset="0"/>
              </a:rPr>
              <a:t>İnsanların eğlence ve aktivite için vakit geçirdikleri sosyal alanlara yönelik geliştirdiğimiz uygulama ile sosyal alanların kullanım yoğunluğunu ve sıklığını insanlara sunarak insan etkileşimini, bu uygulamanın sosyal psikolojiye etkisi ile sosyalliğe teşviki ve sosyal alanlardaki iletişimi arttırmaktadır.</a:t>
            </a:r>
          </a:p>
          <a:p>
            <a:pPr marL="285750" indent="-285750" algn="just">
              <a:buFont typeface="Wingdings" panose="05000000000000000000" pitchFamily="2" charset="2"/>
              <a:buChar char="ü"/>
            </a:pPr>
            <a:r>
              <a:rPr lang="tr-TR" sz="1400" dirty="0">
                <a:latin typeface="Times New Roman" panose="02020603050405020304" pitchFamily="18" charset="0"/>
                <a:cs typeface="Times New Roman" panose="02020603050405020304" pitchFamily="18" charset="0"/>
              </a:rPr>
              <a:t>Geliştirmiş olduğumuz akıllı cihazların entegresi sonrasında bunlardan elde edilen verilerin kullanıcılara bir mobil uygulama ile şeffaf bir şekilde sunulması verilere kolay ulaşmalarını, bu veriler ile yakın gelecek zaman ihtiyaçlarını tahmin etmelerini ve bu sayede planlı bir hayat yaşamalarını sunmaktadır.</a:t>
            </a:r>
          </a:p>
          <a:p>
            <a:pPr marL="285750" indent="-285750" algn="just">
              <a:buFont typeface="Wingdings" panose="05000000000000000000" pitchFamily="2" charset="2"/>
              <a:buChar char="ü"/>
            </a:pPr>
            <a:r>
              <a:rPr lang="tr-TR" sz="1400" dirty="0">
                <a:latin typeface="Times New Roman" panose="02020603050405020304" pitchFamily="18" charset="0"/>
                <a:cs typeface="Times New Roman" panose="02020603050405020304" pitchFamily="18" charset="0"/>
              </a:rPr>
              <a:t>Yine bu cihazların kendi aralarındaki iletişimi ve bir mobil uygulama ile insanların kullanımına sunulması yaşam kolaylığını, hayat konforunu ve kazaların önlenmesini sağlamaktadır.</a:t>
            </a:r>
          </a:p>
          <a:p>
            <a:pPr marL="285750" indent="-285750" algn="just">
              <a:buFont typeface="Wingdings" panose="05000000000000000000" pitchFamily="2" charset="2"/>
              <a:buChar char="ü"/>
            </a:pPr>
            <a:r>
              <a:rPr lang="tr-TR" sz="1400" dirty="0" err="1">
                <a:latin typeface="Times New Roman" panose="02020603050405020304" pitchFamily="18" charset="0"/>
                <a:cs typeface="Times New Roman" panose="02020603050405020304" pitchFamily="18" charset="0"/>
              </a:rPr>
              <a:t>Blockchain</a:t>
            </a:r>
            <a:r>
              <a:rPr lang="tr-TR" sz="1400" dirty="0">
                <a:latin typeface="Times New Roman" panose="02020603050405020304" pitchFamily="18" charset="0"/>
                <a:cs typeface="Times New Roman" panose="02020603050405020304" pitchFamily="18" charset="0"/>
              </a:rPr>
              <a:t> sistemleri güvenlik, emniyet ve verilerin korunması gibi konularda kişilerin hem dijital hem de sosyal verilerini en yüksek seviyede korumasını sağlamaktadır.</a:t>
            </a:r>
          </a:p>
          <a:p>
            <a:pPr marL="285750" indent="-285750" algn="just">
              <a:buFont typeface="Wingdings" panose="05000000000000000000" pitchFamily="2" charset="2"/>
              <a:buChar char="ü"/>
            </a:pPr>
            <a:r>
              <a:rPr lang="tr-TR" sz="1400" dirty="0">
                <a:latin typeface="Times New Roman" panose="02020603050405020304" pitchFamily="18" charset="0"/>
                <a:cs typeface="Times New Roman" panose="02020603050405020304" pitchFamily="18" charset="0"/>
              </a:rPr>
              <a:t>İnsan-bilgisayar etkileşimi, bilgisayar karar mekanizması ve yüksek verimli sistemler kullanılarak dijitalleşmenin insan hayatına entegresi ile kaynakların verimli kullanılması ve tasarruf yapılması sağlanmaktadır.</a:t>
            </a:r>
          </a:p>
        </p:txBody>
      </p:sp>
    </p:spTree>
    <p:extLst>
      <p:ext uri="{BB962C8B-B14F-4D97-AF65-F5344CB8AC3E}">
        <p14:creationId xmlns:p14="http://schemas.microsoft.com/office/powerpoint/2010/main" val="3452438847"/>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2387</TotalTime>
  <Words>1990</Words>
  <Application>Microsoft Office PowerPoint</Application>
  <PresentationFormat>Geniş ekran</PresentationFormat>
  <Paragraphs>57</Paragraphs>
  <Slides>10</Slides>
  <Notes>5</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10</vt:i4>
      </vt:variant>
    </vt:vector>
  </HeadingPairs>
  <TitlesOfParts>
    <vt:vector size="16" baseType="lpstr">
      <vt:lpstr>Arial</vt:lpstr>
      <vt:lpstr>Calibri</vt:lpstr>
      <vt:lpstr>Calibri Light</vt:lpstr>
      <vt:lpstr>Times New Roman</vt:lpstr>
      <vt:lpstr>Wingdings</vt:lpstr>
      <vt:lpstr>Office Teması</vt:lpstr>
      <vt:lpstr>İBB SÜRDÜRÜLEBİLİR ŞEHİRLER HACKATHONU SUNUMU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İBB SÜRDÜRÜLEBİLİR ŞEHİRLER HACKATHONU SUNUMU</dc:title>
  <dc:creator>mustafa kılınçarslan</dc:creator>
  <cp:lastModifiedBy>mustafa kılınçarslan</cp:lastModifiedBy>
  <cp:revision>42</cp:revision>
  <dcterms:created xsi:type="dcterms:W3CDTF">2022-05-06T19:58:25Z</dcterms:created>
  <dcterms:modified xsi:type="dcterms:W3CDTF">2022-05-12T19:49:50Z</dcterms:modified>
</cp:coreProperties>
</file>